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modernComment_105_A0457283.xml" ContentType="application/vnd.ms-powerpoint.comments+xml"/>
  <Override PartName="/ppt/comments/modernComment_109_DBD71828.xml" ContentType="application/vnd.ms-powerpoint.comments+xml"/>
  <Override PartName="/ppt/comments/modernComment_10A_6A08E6D6.xml" ContentType="application/vnd.ms-powerpoint.comments+xml"/>
  <Override PartName="/ppt/comments/modernComment_10B_A49F50E2.xml" ContentType="application/vnd.ms-powerpoint.comments+xml"/>
  <Override PartName="/ppt/comments/modernComment_10D_9AE15542.xml" ContentType="application/vnd.ms-powerpoint.comments+xml"/>
  <Override PartName="/ppt/comments/modernComment_11F_947368F1.xml" ContentType="application/vnd.ms-powerpoint.comments+xml"/>
  <Override PartName="/ppt/comments/modernComment_111_DAD3380.xml" ContentType="application/vnd.ms-powerpoint.comments+xml"/>
  <Override PartName="/ppt/comments/modernComment_112_C5EF16C6.xml" ContentType="application/vnd.ms-powerpoint.comments+xml"/>
  <Override PartName="/ppt/comments/modernComment_113_D0944A3E.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80" r:id="rId3"/>
    <p:sldId id="257" r:id="rId4"/>
    <p:sldId id="281" r:id="rId5"/>
    <p:sldId id="258" r:id="rId6"/>
    <p:sldId id="259" r:id="rId7"/>
    <p:sldId id="260" r:id="rId8"/>
    <p:sldId id="261" r:id="rId9"/>
    <p:sldId id="262" r:id="rId10"/>
    <p:sldId id="263" r:id="rId11"/>
    <p:sldId id="264" r:id="rId12"/>
    <p:sldId id="265" r:id="rId13"/>
    <p:sldId id="282" r:id="rId14"/>
    <p:sldId id="266" r:id="rId15"/>
    <p:sldId id="267" r:id="rId16"/>
    <p:sldId id="283" r:id="rId17"/>
    <p:sldId id="284" r:id="rId18"/>
    <p:sldId id="269" r:id="rId19"/>
    <p:sldId id="270" r:id="rId20"/>
    <p:sldId id="271" r:id="rId21"/>
    <p:sldId id="286" r:id="rId22"/>
    <p:sldId id="287" r:id="rId23"/>
    <p:sldId id="273" r:id="rId24"/>
    <p:sldId id="274" r:id="rId25"/>
    <p:sldId id="275" r:id="rId26"/>
    <p:sldId id="276" r:id="rId27"/>
    <p:sldId id="277" r:id="rId28"/>
    <p:sldId id="288" r:id="rId29"/>
    <p:sldId id="289"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BA907B2-B3DD-E10B-2AB6-B58DE802E57F}" name="n a" initials="na" userId="559782cc6e1eed06"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A4B744-EFEE-4EC2-AFB2-44097A99241F}" v="26" dt="2022-06-24T00:19:00.3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03" autoAdjust="0"/>
    <p:restoredTop sz="94660"/>
  </p:normalViewPr>
  <p:slideViewPr>
    <p:cSldViewPr snapToGrid="0">
      <p:cViewPr varScale="1">
        <p:scale>
          <a:sx n="58" d="100"/>
          <a:sy n="58" d="100"/>
        </p:scale>
        <p:origin x="90" y="30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 a" userId="559782cc6e1eed06" providerId="LiveId" clId="{17A4B744-EFEE-4EC2-AFB2-44097A99241F}"/>
    <pc:docChg chg="custSel addSld modSld">
      <pc:chgData name="n a" userId="559782cc6e1eed06" providerId="LiveId" clId="{17A4B744-EFEE-4EC2-AFB2-44097A99241F}" dt="2022-06-24T00:22:37.751" v="1062" actId="1076"/>
      <pc:docMkLst>
        <pc:docMk/>
      </pc:docMkLst>
      <pc:sldChg chg="modSp mod">
        <pc:chgData name="n a" userId="559782cc6e1eed06" providerId="LiveId" clId="{17A4B744-EFEE-4EC2-AFB2-44097A99241F}" dt="2022-06-24T00:22:37.751" v="1062" actId="1076"/>
        <pc:sldMkLst>
          <pc:docMk/>
          <pc:sldMk cId="3320780486" sldId="274"/>
        </pc:sldMkLst>
        <pc:spChg chg="mod">
          <ac:chgData name="n a" userId="559782cc6e1eed06" providerId="LiveId" clId="{17A4B744-EFEE-4EC2-AFB2-44097A99241F}" dt="2022-06-24T00:22:37.751" v="1062" actId="1076"/>
          <ac:spMkLst>
            <pc:docMk/>
            <pc:sldMk cId="3320780486" sldId="274"/>
            <ac:spMk id="2" creationId="{35FCF965-A9E4-4FB1-BE6E-F3F2689FD91F}"/>
          </ac:spMkLst>
        </pc:spChg>
      </pc:sldChg>
      <pc:sldChg chg="addSp modSp mod">
        <pc:chgData name="n a" userId="559782cc6e1eed06" providerId="LiveId" clId="{17A4B744-EFEE-4EC2-AFB2-44097A99241F}" dt="2022-06-24T00:21:17.554" v="1061" actId="1076"/>
        <pc:sldMkLst>
          <pc:docMk/>
          <pc:sldMk cId="2059723858" sldId="277"/>
        </pc:sldMkLst>
        <pc:spChg chg="add mod">
          <ac:chgData name="n a" userId="559782cc6e1eed06" providerId="LiveId" clId="{17A4B744-EFEE-4EC2-AFB2-44097A99241F}" dt="2022-06-24T00:05:23.298" v="177" actId="207"/>
          <ac:spMkLst>
            <pc:docMk/>
            <pc:sldMk cId="2059723858" sldId="277"/>
            <ac:spMk id="6" creationId="{AA6C9A77-FC8B-1AA6-AD90-49F4F9757B51}"/>
          </ac:spMkLst>
        </pc:spChg>
        <pc:spChg chg="add mod">
          <ac:chgData name="n a" userId="559782cc6e1eed06" providerId="LiveId" clId="{17A4B744-EFEE-4EC2-AFB2-44097A99241F}" dt="2022-06-24T00:20:56.943" v="1060" actId="1076"/>
          <ac:spMkLst>
            <pc:docMk/>
            <pc:sldMk cId="2059723858" sldId="277"/>
            <ac:spMk id="7" creationId="{2A67DB93-17D1-951E-574D-1F0D088DCDE9}"/>
          </ac:spMkLst>
        </pc:spChg>
        <pc:spChg chg="add mod">
          <ac:chgData name="n a" userId="559782cc6e1eed06" providerId="LiveId" clId="{17A4B744-EFEE-4EC2-AFB2-44097A99241F}" dt="2022-06-24T00:19:09.474" v="1057" actId="207"/>
          <ac:spMkLst>
            <pc:docMk/>
            <pc:sldMk cId="2059723858" sldId="277"/>
            <ac:spMk id="8" creationId="{BC80AC33-A98D-95C0-5505-859143C20A18}"/>
          </ac:spMkLst>
        </pc:spChg>
        <pc:spChg chg="add mod">
          <ac:chgData name="n a" userId="559782cc6e1eed06" providerId="LiveId" clId="{17A4B744-EFEE-4EC2-AFB2-44097A99241F}" dt="2022-06-24T00:21:17.554" v="1061" actId="1076"/>
          <ac:spMkLst>
            <pc:docMk/>
            <pc:sldMk cId="2059723858" sldId="277"/>
            <ac:spMk id="9" creationId="{D63ABECA-422F-2B40-ECEA-25DABCBB575F}"/>
          </ac:spMkLst>
        </pc:spChg>
        <pc:spChg chg="mod">
          <ac:chgData name="n a" userId="559782cc6e1eed06" providerId="LiveId" clId="{17A4B744-EFEE-4EC2-AFB2-44097A99241F}" dt="2022-06-23T23:58:53.562" v="13" actId="20577"/>
          <ac:spMkLst>
            <pc:docMk/>
            <pc:sldMk cId="2059723858" sldId="277"/>
            <ac:spMk id="11" creationId="{72A72429-AE80-9F36-4EF2-43F59120F84C}"/>
          </ac:spMkLst>
        </pc:spChg>
      </pc:sldChg>
      <pc:sldChg chg="modSp mod">
        <pc:chgData name="n a" userId="559782cc6e1eed06" providerId="LiveId" clId="{17A4B744-EFEE-4EC2-AFB2-44097A99241F}" dt="2022-06-23T23:52:47.209" v="12" actId="207"/>
        <pc:sldMkLst>
          <pc:docMk/>
          <pc:sldMk cId="261334580" sldId="280"/>
        </pc:sldMkLst>
        <pc:graphicFrameChg chg="mod modGraphic">
          <ac:chgData name="n a" userId="559782cc6e1eed06" providerId="LiveId" clId="{17A4B744-EFEE-4EC2-AFB2-44097A99241F}" dt="2022-06-23T23:52:47.209" v="12" actId="207"/>
          <ac:graphicFrameMkLst>
            <pc:docMk/>
            <pc:sldMk cId="261334580" sldId="280"/>
            <ac:graphicFrameMk id="16" creationId="{9014D7B7-5FCD-C790-DEEC-4EE1978BE6C6}"/>
          </ac:graphicFrameMkLst>
        </pc:graphicFrameChg>
      </pc:sldChg>
      <pc:sldChg chg="modSp mod">
        <pc:chgData name="n a" userId="559782cc6e1eed06" providerId="LiveId" clId="{17A4B744-EFEE-4EC2-AFB2-44097A99241F}" dt="2022-06-24T00:20:43.245" v="1059" actId="1076"/>
        <pc:sldMkLst>
          <pc:docMk/>
          <pc:sldMk cId="2490591473" sldId="287"/>
        </pc:sldMkLst>
        <pc:spChg chg="mod">
          <ac:chgData name="n a" userId="559782cc6e1eed06" providerId="LiveId" clId="{17A4B744-EFEE-4EC2-AFB2-44097A99241F}" dt="2022-06-24T00:20:43.245" v="1059" actId="1076"/>
          <ac:spMkLst>
            <pc:docMk/>
            <pc:sldMk cId="2490591473" sldId="287"/>
            <ac:spMk id="9" creationId="{DD6123E5-A8A8-FEEB-1E8E-9E604AE44BAC}"/>
          </ac:spMkLst>
        </pc:spChg>
        <pc:spChg chg="mod">
          <ac:chgData name="n a" userId="559782cc6e1eed06" providerId="LiveId" clId="{17A4B744-EFEE-4EC2-AFB2-44097A99241F}" dt="2022-06-24T00:20:35.148" v="1058" actId="1076"/>
          <ac:spMkLst>
            <pc:docMk/>
            <pc:sldMk cId="2490591473" sldId="287"/>
            <ac:spMk id="10" creationId="{7AC64B00-9F83-1B1E-1BD8-D9BF948521CF}"/>
          </ac:spMkLst>
        </pc:spChg>
      </pc:sldChg>
      <pc:sldChg chg="modSp add mod setBg">
        <pc:chgData name="n a" userId="559782cc6e1eed06" providerId="LiveId" clId="{17A4B744-EFEE-4EC2-AFB2-44097A99241F}" dt="2022-06-24T00:17:52.268" v="1052" actId="1076"/>
        <pc:sldMkLst>
          <pc:docMk/>
          <pc:sldMk cId="3603886395" sldId="288"/>
        </pc:sldMkLst>
        <pc:spChg chg="mod">
          <ac:chgData name="n a" userId="559782cc6e1eed06" providerId="LiveId" clId="{17A4B744-EFEE-4EC2-AFB2-44097A99241F}" dt="2022-06-24T00:17:52.268" v="1052" actId="1076"/>
          <ac:spMkLst>
            <pc:docMk/>
            <pc:sldMk cId="3603886395" sldId="288"/>
            <ac:spMk id="2" creationId="{35FCF965-A9E4-4FB1-BE6E-F3F2689FD91F}"/>
          </ac:spMkLst>
        </pc:spChg>
        <pc:spChg chg="mod">
          <ac:chgData name="n a" userId="559782cc6e1eed06" providerId="LiveId" clId="{17A4B744-EFEE-4EC2-AFB2-44097A99241F}" dt="2022-06-24T00:17:47.896" v="1051" actId="1076"/>
          <ac:spMkLst>
            <pc:docMk/>
            <pc:sldMk cId="3603886395" sldId="288"/>
            <ac:spMk id="7" creationId="{93A4691B-2D9F-4647-9D3E-42EE87623D59}"/>
          </ac:spMkLst>
        </pc:spChg>
      </pc:sldChg>
      <pc:sldChg chg="modSp add mod setBg">
        <pc:chgData name="n a" userId="559782cc6e1eed06" providerId="LiveId" clId="{17A4B744-EFEE-4EC2-AFB2-44097A99241F}" dt="2022-06-24T00:17:58.044" v="1053" actId="1076"/>
        <pc:sldMkLst>
          <pc:docMk/>
          <pc:sldMk cId="2567874824" sldId="289"/>
        </pc:sldMkLst>
        <pc:spChg chg="mod">
          <ac:chgData name="n a" userId="559782cc6e1eed06" providerId="LiveId" clId="{17A4B744-EFEE-4EC2-AFB2-44097A99241F}" dt="2022-06-24T00:17:58.044" v="1053" actId="1076"/>
          <ac:spMkLst>
            <pc:docMk/>
            <pc:sldMk cId="2567874824" sldId="289"/>
            <ac:spMk id="2" creationId="{35FCF965-A9E4-4FB1-BE6E-F3F2689FD91F}"/>
          </ac:spMkLst>
        </pc:spChg>
        <pc:spChg chg="mod">
          <ac:chgData name="n a" userId="559782cc6e1eed06" providerId="LiveId" clId="{17A4B744-EFEE-4EC2-AFB2-44097A99241F}" dt="2022-06-24T00:17:11.502" v="1048" actId="1076"/>
          <ac:spMkLst>
            <pc:docMk/>
            <pc:sldMk cId="2567874824" sldId="289"/>
            <ac:spMk id="7" creationId="{93A4691B-2D9F-4647-9D3E-42EE87623D59}"/>
          </ac:spMkLst>
        </pc:spChg>
      </pc:sldChg>
    </pc:docChg>
  </pc:docChgLst>
</pc:chgInfo>
</file>

<file path=ppt/comments/modernComment_105_A0457283.xml><?xml version="1.0" encoding="utf-8"?>
<p188:cmLst xmlns:a="http://schemas.openxmlformats.org/drawingml/2006/main" xmlns:r="http://schemas.openxmlformats.org/officeDocument/2006/relationships" xmlns:p188="http://schemas.microsoft.com/office/powerpoint/2018/8/main">
  <p188:cm id="{E369870B-09E9-40F1-8185-C72F9650FBEF}" authorId="{EBA907B2-B3DD-E10B-2AB6-B58DE802E57F}" created="2022-06-22T02:05:27.022">
    <pc:sldMkLst xmlns:pc="http://schemas.microsoft.com/office/powerpoint/2013/main/command">
      <pc:docMk/>
      <pc:sldMk cId="2688905859" sldId="261"/>
    </pc:sldMkLst>
    <p188:txBody>
      <a:bodyPr/>
      <a:lstStyle/>
      <a:p>
        <a:r>
          <a:rPr lang="en-US"/>
          <a:t>#Purpose: Build weather database from NOAA data
#Name: Nicholas Allen
#Date: 05.17.2022
#   See https://pypi.org/project/noaa-sdk/ for details on noaa_sdk package used
from noaa_sdk import noaa
import sqlite3
import datetime
# parameters for retrieving NOAA weather data
zipCode = "41175"  # change to your postal code
country = "US" 
#date-time format is yyyy-mm-ddThh:mm:ssZ, times are Zulu time (GMT)
#gets the most recent 14 days of data
today = datetime.datetime.now()
past = today - datetime.timedelta(days=14)
startDate = past.strftime("%Y-%m-%dT00:00:00Z") 
endDate = today.strftime("%Y-%m-%dT23:59:59Z") 
#create connection - this creates database if not exist
print("Preparing database...")
dbFile = "weather.db"
conn = sqlite3.connect(dbFile)
#create cursor to execute SQL commands
cur = conn.cursor()
#drop previous version of table if any so we start fresh each time
dropTableCmd = "DROP TABLE IF EXISTS observations;"
cur.execute(dropTableCmd)
#create new table to store observations
createTableCmd = """ CREATE TABLE IF NOT EXISTS observations ( 
                        timestamp TEXT NOT NULL PRIMARY KEY, 
                        windSpeed REAL,
                        temperature REAL,
                        relativeHumidity REAL,
                        windDirection INTEGER,
                        barometricPressure INTEGER,
                        visibility INTEGER,
                        textDescription TEXT
                     ) ; """
cur.execute(createTableCmd)
print("Database prepared")
# Get hourly weather observations from NOAA Weather Service API
print("Getting weather data...")
n = noaa.NOAA()
observations =  n.get_observations(zipCode,country,startDate,endDate)
#populate table with weather observations
print("Inserting rows...")
insertCmd = """ INSERT INTO observations 
                    (timestamp, windSpeed, temperature, relativeHumidity, 
                     windDirection, barometricPressure, visibility, textDescription)
                VALUES
                    (?, ?, ?, ?, ?, ?, ?, ?) """
count = 0
for obs in observations:
    insertValues = (obs["timestamp"],
                    obs["windSpeed"]["value"],
                    obs["temperature"]["value"],
                    obs["relativeHumidity"]["value"],
                    obs["windDirection"]["value"],
                    obs["barometricPressure"]["value"],
                    obs["visibility"]["value"],
                    obs["textDescription"])
    cur.execute(insertCmd, insertValues)
    count += 1
if count &gt; 0:
    cur.execute("COMMIT;")
print(count, "rows inserted")
print("Database load complete!")</a:t>
        </a:r>
      </a:p>
    </p188:txBody>
  </p188:cm>
</p188:cmLst>
</file>

<file path=ppt/comments/modernComment_109_DBD71828.xml><?xml version="1.0" encoding="utf-8"?>
<p188:cmLst xmlns:a="http://schemas.openxmlformats.org/drawingml/2006/main" xmlns:r="http://schemas.openxmlformats.org/officeDocument/2006/relationships" xmlns:p188="http://schemas.microsoft.com/office/powerpoint/2018/8/main">
  <p188:cm id="{A5DE3F86-A179-4C21-84E3-6A00A6725779}" authorId="{EBA907B2-B3DD-E10B-2AB6-B58DE802E57F}" created="2022-06-22T02:53:22.344">
    <pc:sldMkLst xmlns:pc="http://schemas.microsoft.com/office/powerpoint/2013/main/command">
      <pc:docMk/>
      <pc:sldMk cId="3688306728" sldId="265"/>
    </pc:sldMkLst>
    <p188:txBody>
      <a:bodyPr/>
      <a:lstStyle/>
      <a:p>
        <a:r>
          <a:rPr lang="en-US"/>
          <a:t>#Purpose: Retrieve all columns and all rows of data
#Name: Nicholas Allen
#Date: 05/28/2022
#   Run BuildWeatherDB.py to build weather database before running this program
import sqlite3
import pandas as pd
#file names for database and output file
dbFile = "weather.db"
#format output
pd.set_option('display.max_rows', None)
pd.set_option('display.max_columns', None)
pd.set_option('display.width', None)
pd.set_option('display.max_colwidth', None)
pd.set_option('display.expand_frame_repr', False)
#connect to and query weather database 
conn = sqlite3.connect(dbFile)
#Create SQL command
# Get observation list
selectCmd = " SELECT * FROM observations ORDER BY timestamp; "
#print out the query
result = pd.read_sql_query(selectCmd, conn)
print(result)</a:t>
        </a:r>
      </a:p>
    </p188:txBody>
  </p188:cm>
</p188:cmLst>
</file>

<file path=ppt/comments/modernComment_10A_6A08E6D6.xml><?xml version="1.0" encoding="utf-8"?>
<p188:cmLst xmlns:a="http://schemas.openxmlformats.org/drawingml/2006/main" xmlns:r="http://schemas.openxmlformats.org/officeDocument/2006/relationships" xmlns:p188="http://schemas.microsoft.com/office/powerpoint/2018/8/main">
  <p188:cm id="{0924E46C-529D-4EF9-AAF3-ECB06CB9B61A}" authorId="{EBA907B2-B3DD-E10B-2AB6-B58DE802E57F}" created="2022-06-22T02:54:29.792">
    <pc:sldMkLst xmlns:pc="http://schemas.microsoft.com/office/powerpoint/2013/main/command">
      <pc:docMk/>
      <pc:sldMk cId="1778968278" sldId="266"/>
    </pc:sldMkLst>
    <p188:txBody>
      <a:bodyPr/>
      <a:lstStyle/>
      <a:p>
        <a:r>
          <a:rPr lang="en-US"/>
          <a:t>#Purpose: Retrieve Min and Max Temperatures
#Name: Nicholas Allen
#Date: 05/28/2022
#   Run BuildWeatherDB.py to build weather database before running this program
import sqlite3
import pandas as pd
#file names for database and output file
dbFile = "weather.db"
#format output
pd.set_option('display.max_rows', None)
pd.set_option('display.max_columns', None)
pd.set_option('display.width', None)
pd.set_option('display.max_colwidth', None)
pd.set_option('display.expand_frame_repr', False)
#connect to and query weather database 
conn = sqlite3.connect(dbFile)
#Create SQL command
# Get Min and Max Temp
#selectCmd = " SELECT MIN(temperature), MAX(temperature) FROM observations; "
#print out the query
result = pd.read_sql_query(selectCmd, conn)
print(result)</a:t>
        </a:r>
      </a:p>
    </p188:txBody>
  </p188:cm>
</p188:cmLst>
</file>

<file path=ppt/comments/modernComment_10B_A49F50E2.xml><?xml version="1.0" encoding="utf-8"?>
<p188:cmLst xmlns:a="http://schemas.openxmlformats.org/drawingml/2006/main" xmlns:r="http://schemas.openxmlformats.org/officeDocument/2006/relationships" xmlns:p188="http://schemas.microsoft.com/office/powerpoint/2018/8/main">
  <p188:cm id="{4B4AE8D9-ACBC-4C19-A6AA-637D167C0EAD}" authorId="{EBA907B2-B3DD-E10B-2AB6-B58DE802E57F}" created="2022-06-22T02:59:23.823">
    <ac:deMkLst xmlns:ac="http://schemas.microsoft.com/office/drawing/2013/main/command">
      <pc:docMk xmlns:pc="http://schemas.microsoft.com/office/powerpoint/2013/main/command"/>
      <pc:sldMk xmlns:pc="http://schemas.microsoft.com/office/powerpoint/2013/main/command" cId="2761904354" sldId="267"/>
      <ac:picMk id="8" creationId="{9134940B-8FE5-8503-E39D-99DAF0661863}"/>
    </ac:deMkLst>
    <p188:txBody>
      <a:bodyPr/>
      <a:lstStyle/>
      <a:p>
        <a:r>
          <a:rPr lang="en-US"/>
          <a:t>#Purpose: Retrieve select information for only clear days
#Name: Nicholas Allen
#Date: 05/28/2022
#   Run BuildWeatherDB.py to build weather database before running this program
import sqlite3
import pandas as pd
#file names for database and output file
dbFile = "weather.db"
#format output
pd.set_option('display.max_rows', None)
pd.set_option('display.max_columns', None)
pd.set_option('display.width', None)
pd.set_option('display.max_colwidth', None)
pd.set_option('display.expand_frame_repr', False)
#connect to and query weather database 
conn = sqlite3.connect(dbFile)
#Create SQL command
# Get Temp and windspeed
selectCmd = "SELECT temperature, windspeed, textDescription FROM observations where textDescription = 'Clear'; "
#print out the query
result = pd.read_sql_query(selectCmd, conn)
print(result)</a:t>
        </a:r>
      </a:p>
    </p188:txBody>
  </p188:cm>
</p188:cmLst>
</file>

<file path=ppt/comments/modernComment_10D_9AE15542.xml><?xml version="1.0" encoding="utf-8"?>
<p188:cmLst xmlns:a="http://schemas.openxmlformats.org/drawingml/2006/main" xmlns:r="http://schemas.openxmlformats.org/officeDocument/2006/relationships" xmlns:p188="http://schemas.microsoft.com/office/powerpoint/2018/8/main">
  <p188:cm id="{B5BF2FA6-FD25-4FF3-ADC1-A788B8F746BD}" authorId="{EBA907B2-B3DD-E10B-2AB6-B58DE802E57F}" created="2022-06-22T03:13:14.503">
    <pc:sldMkLst xmlns:pc="http://schemas.microsoft.com/office/powerpoint/2013/main/command">
      <pc:docMk/>
      <pc:sldMk cId="2598458690" sldId="269"/>
    </pc:sldMkLst>
    <p188:txBody>
      <a:bodyPr/>
      <a:lstStyle/>
      <a:p>
        <a:r>
          <a:rPr lang="en-US"/>
          <a:t>## USE THIS TO EXTRACT WEEK 1 DATA
#Purpose: Extract temperature and humidity data from weather database into CSV file
# FIRST HALF OF DATA REPRESENTING APPROX. ONE WEEK
#Name: Nicholas Allen
#Date: 5/31/2022
#   Run BuildWeatherDB.py to build weather database before running this program
import sqlite3
#convert Celsius temperature to Fahrenheit
def convertCtoF(tempC):
    return (tempC*9.0/5.0) + 32.0
#file names for database and output file
dbFile = "weather.db"
output_file_name='formatdata.csv'
#connect to and query weather database and 
dbFile = "weather.db"
conn = sqlite3.connect(dbFile)
#create cursor to execute SQL commands
cur = conn.cursor()
selectCmd = """ SELECT temperature, relativeHumidity FROM observations
                ORDER BY timestamp; """
cur.execute(selectCmd)
allRows = cur.fetchall()
#limit the number of rows output to half
rowCount = len(allRows)//2 # double slash does integer division
rows = allRows[:rowCount]
#write data to output file
with open(output_file_name,"w+") as outf:
    outf.write('Celsius,Fahrenheit,Humidity')
    outf.write('\n')
    for row in rows:
        tempC = row[0]
        if tempC is None:       #handle missing temperature value
            outf.write(',,')
        else:            
            tempF = convertCtoF(tempC)
            outf.write(str(tempC)+',')
            outf.write(str(tempF)+',')
        humidity = row[1]
        if humidity is None:   #handle missing humidity value
            outf.write('\n')
        else:
            outf.write(str(humidity)+'\n') #print data to file separated by commas</a:t>
        </a:r>
      </a:p>
    </p188:txBody>
  </p188:cm>
  <p188:cm id="{E5C479C2-26DB-44D6-99DF-1B45CD56D462}" authorId="{EBA907B2-B3DD-E10B-2AB6-B58DE802E57F}" created="2022-06-22T23:35:00.264">
    <pc:sldMkLst xmlns:pc="http://schemas.microsoft.com/office/powerpoint/2013/main/command">
      <pc:docMk/>
      <pc:sldMk cId="2598458690" sldId="269"/>
    </pc:sldMkLst>
    <p188:txBody>
      <a:bodyPr/>
      <a:lstStyle/>
      <a:p>
        <a:r>
          <a:rPr lang="en-US"/>
          <a:t>##USE THIS TO EXTRACT WEEK 2 DATA
#Purpose: Extract temperature, humidity data from weather database into CSV file
#SECOND HALF OF DATA REPRESENTING APPROX. ONE WEEK
#Name: Nicholas Allen
#Date: 5/31/2022
#   Run BuildWeatherDB.py to build weather database before running this program
import sqlite3
#convert Celsius temperature to Fahrenheit
def convertCtoF(tempC):
    return (tempC*9.0/5.0) + 32.0
#file names for database and output file
dbFile = "weather.db"
output_file_name='formatdata2.csv' #add 2 to file name for 2nd data set
#connect to and query weather database and 
dbFile = "weather.db"
conn = sqlite3.connect(dbFile)
#create cursor to execute SQL commands
cur = conn.cursor()
selectCmd = """ SELECT temperature, relativeHumidity FROM observations
                ORDER BY timestamp; """
cur.execute(selectCmd)
allRows = cur.fetchall()
#limit the number of rows output to half
rowCount = len(allRows)//2 # double slash does integer division
rows = allRows[rowCount:] #use [rowCount:] instead of [:rowCount] for 2nd data set
#write data to output file
with open(output_file_name,"w+") as outf:
    outf.write('Celsius,Fahrenheit,Humidity')
    outf.write('\n')
    for row in rows:
        tempC = row[0]
        if tempC is None:       #handle missing temperature value
            outf.write(',,')
        else:            
            tempF = convertCtoF(tempC)
            outf.write(str(tempC)+',')
            outf.write(str(tempF)+',')
        humidity = row[1]
        if humidity is None:   #handle missing humidity value
            outf.write('\n')
        else:
            outf.write(str(humidity)+'\n') #print data to file separated by commas</a:t>
        </a:r>
      </a:p>
    </p188:txBody>
  </p188:cm>
</p188:cmLst>
</file>

<file path=ppt/comments/modernComment_111_DAD3380.xml><?xml version="1.0" encoding="utf-8"?>
<p188:cmLst xmlns:a="http://schemas.openxmlformats.org/drawingml/2006/main" xmlns:r="http://schemas.openxmlformats.org/officeDocument/2006/relationships" xmlns:p188="http://schemas.microsoft.com/office/powerpoint/2018/8/main">
  <p188:cm id="{D7FCDBDB-DFB5-4B3D-A589-D48595CF823E}" authorId="{EBA907B2-B3DD-E10B-2AB6-B58DE802E57F}" created="2022-06-23T00:16:36.447">
    <pc:sldMkLst xmlns:pc="http://schemas.microsoft.com/office/powerpoint/2013/main/command">
      <pc:docMk/>
      <pc:sldMk cId="229454720" sldId="273"/>
    </pc:sldMkLst>
    <p188:txBody>
      <a:bodyPr/>
      <a:lstStyle/>
      <a:p>
        <a:r>
          <a:rPr lang="en-US"/>
          <a:t>#####################
## Compare periods plot ##
#####################
#Purpose: Create Celsius plot comparing period 1 and period 2
#Name: Nicholas Allen
#Date: 06.08.2022
import pandas as pd
import matplotlib.pyplot as plt
df1 = pd.read_csv("formatdata.csv") #baseline data is period 1 (older)
df2 = pd.read_csv("formatdata2.csv") #data for period 2 (more recent)
plt.figure(); df1.Celsius.plot(label = 'period '); df2.Celsius.plot(label = 'period 2'); plt.legend(loc='best'); plt.suptitle('Celsius')
plt.show()</a:t>
        </a:r>
      </a:p>
    </p188:txBody>
  </p188:cm>
</p188:cmLst>
</file>

<file path=ppt/comments/modernComment_112_C5EF16C6.xml><?xml version="1.0" encoding="utf-8"?>
<p188:cmLst xmlns:a="http://schemas.openxmlformats.org/drawingml/2006/main" xmlns:r="http://schemas.openxmlformats.org/officeDocument/2006/relationships" xmlns:p188="http://schemas.microsoft.com/office/powerpoint/2018/8/main">
  <p188:cm id="{C0F72FAD-7FA6-4C6E-8D1A-F7093F86059F}" authorId="{EBA907B2-B3DD-E10B-2AB6-B58DE802E57F}" created="2022-06-23T00:17:08.887">
    <pc:sldMkLst xmlns:pc="http://schemas.microsoft.com/office/powerpoint/2013/main/command">
      <pc:docMk/>
      <pc:sldMk cId="3320780486" sldId="274"/>
    </pc:sldMkLst>
    <p188:txBody>
      <a:bodyPr/>
      <a:lstStyle/>
      <a:p>
        <a:r>
          <a:rPr lang="en-US"/>
          <a:t>#############
#Histogram
#############
#Purpose: Create a histogram of humidity data from the second period
#Name: Nicholas Allen
#Date: 06.08.2022
import pandas as pd
import matplotlib.pyplot as plt
df1 = pd.read_csv("formatdata.csv")
df2 = pd.read_csv("formatdata2.csv")
df2['Humidity'].hist(bins=10, alpha=0.5); plt.suptitle('Histogram of Humidity')
plt.show()</a:t>
        </a:r>
      </a:p>
    </p188:txBody>
  </p188:cm>
</p188:cmLst>
</file>

<file path=ppt/comments/modernComment_113_D0944A3E.xml><?xml version="1.0" encoding="utf-8"?>
<p188:cmLst xmlns:a="http://schemas.openxmlformats.org/drawingml/2006/main" xmlns:r="http://schemas.openxmlformats.org/officeDocument/2006/relationships" xmlns:p188="http://schemas.microsoft.com/office/powerpoint/2018/8/main">
  <p188:cm id="{67B2C43B-627E-4B8E-91DF-B72D53310BA9}" authorId="{EBA907B2-B3DD-E10B-2AB6-B58DE802E57F}" created="2022-06-23T00:27:39.799">
    <pc:sldMkLst xmlns:pc="http://schemas.microsoft.com/office/powerpoint/2013/main/command">
      <pc:docMk/>
      <pc:sldMk cId="3499379262" sldId="275"/>
    </pc:sldMkLst>
    <p188:txBody>
      <a:bodyPr/>
      <a:lstStyle/>
      <a:p>
        <a:r>
          <a:rPr lang="en-US"/>
          <a:t>##############
#Compare netflix vs hulu
##############
#Purpose: Create plot comparing netflix and hulu users
#Name: Nicholas Allen
#Date: 06.08.2022
import pandas as pd
import matplotlib.pyplot as plt
df1 = pd.read_csv("netflix-users.csv")
df2 = pd.read_csv("hulu-users.csv")
plt.figure(); df1.users.plot(label = 'Netflix Users '); df2.users.plot(label = 'Hulu Users'); plt.legend(loc='best'); plt.suptitle('Growth of Netflix Vs. Growth of Hulu')
plt.xlabel('Year')
plt.xticks([0, 1, 2, 3, 4, 5, 6, 7, 8, 9, 10], ['2011', '2012', '2013', '2014', '2015', '2016', '2017', '2018', '2019', '2020', '2021'])
plt.ylabel("Million")
plt.yticks([10000000, 20000000, 30000000, 40000000, 50000000, 60000000, 70000000, 80000000, 90000000, 100000000, 110000000, 120000000, 130000000, 140000000, 150000000, 160000000, 170000000, 180000000, 190000000, 200000000], ['10', '20', '30', '40', '50', '60', '70', '80', '90', '100', '110', '120', '130', '140', '150', '160', '170', '180', '190', '200'])
plt.show()
</a:t>
        </a:r>
      </a:p>
    </p188:txBody>
  </p188:cm>
</p188:cmLst>
</file>

<file path=ppt/comments/modernComment_11F_947368F1.xml><?xml version="1.0" encoding="utf-8"?>
<p188:cmLst xmlns:a="http://schemas.openxmlformats.org/drawingml/2006/main" xmlns:r="http://schemas.openxmlformats.org/officeDocument/2006/relationships" xmlns:p188="http://schemas.microsoft.com/office/powerpoint/2018/8/main">
  <p188:cm id="{307FBAA0-A3B1-450D-ADCD-1C9650F120C9}" authorId="{EBA907B2-B3DD-E10B-2AB6-B58DE802E57F}" created="2022-06-23T00:27:57.013">
    <pc:sldMkLst xmlns:pc="http://schemas.microsoft.com/office/powerpoint/2013/main/command">
      <pc:docMk/>
      <pc:sldMk cId="2490591473" sldId="287"/>
    </pc:sldMkLst>
    <p188:txBody>
      <a:bodyPr/>
      <a:lstStyle/>
      <a:p>
        <a:r>
          <a:rPr lang="en-US"/>
          <a:t>##############
#Compare netflix vs hulu
##############
#Purpose: Create plot comparing netflix and hulu users
#Name: Nicholas Allen
#Date: 06.08.2022
import pandas as pd
import matplotlib.pyplot as plt
df1 = pd.read_csv("netflix-users.csv")
df2 = pd.read_csv("hulu-users.csv")
plt.figure(); df1.users.plot(label = 'Netflix Users '); df2.users.plot(label = 'Hulu Users'); plt.legend(loc='best'); plt.suptitle('Growth of Netflix Vs. Growth of Hulu')
plt.xlabel('Year')
plt.xticks([0, 1, 2, 3, 4, 5, 6, 7, 8, 9, 10], ['2011', '2012', '2013', '2014', '2015', '2016', '2017', '2018', '2019', '2020', '2021'])
plt.ylabel("Million")
plt.yticks([10000000, 20000000, 30000000, 40000000, 50000000, 60000000, 70000000, 80000000, 90000000, 100000000, 110000000, 120000000, 130000000, 140000000, 150000000, 160000000, 170000000, 180000000, 190000000, 200000000], ['10', '20', '30', '40', '50', '60', '70', '80', '90', '100', '110', '120', '130', '140', '150', '160', '170', '180', '190', '200'])
plt.show()
</a:t>
        </a:r>
      </a:p>
    </p188:txBody>
  </p188:cm>
  <p188:cm id="{AD4699E0-7A9A-4992-825E-D2B7B3BBBF67}" authorId="{EBA907B2-B3DD-E10B-2AB6-B58DE802E57F}" created="2022-06-23T00:28:54.600">
    <pc:sldMkLst xmlns:pc="http://schemas.microsoft.com/office/powerpoint/2013/main/command">
      <pc:docMk/>
      <pc:sldMk cId="2490591473" sldId="287"/>
    </pc:sldMkLst>
    <p188:txBody>
      <a:bodyPr/>
      <a:lstStyle/>
      <a:p>
        <a:r>
          <a:rPr lang="en-US"/>
          <a:t>
##################
#Compare periods plot
##################
#Purpose: Compare periods plot week 1 vs week 2
#Name: Nicholas Allen
#Date: 06.08.2022
import pandas as pd
import matplotlib.pyplot as plt
df1 = pd.read_csv("formatdata.csv") #baseline data is period 1 (older)
df2 = pd.read_csv("formatdata2.csv") #data for period 2 (more recent)
plt.figure(); df1.Celsius.plot(label = 'period '); df2.Celsius.plot(label = 'period 2'); plt.legend(loc='best'); plt.suptitle('Celsius')
plt.show()
</a:t>
        </a:r>
      </a:p>
    </p188:txBody>
  </p188:cm>
  <p188:cm id="{54074DFF-9D11-422A-B900-33F978FC3EA4}" authorId="{EBA907B2-B3DD-E10B-2AB6-B58DE802E57F}" created="2022-06-23T00:29:30.253">
    <pc:sldMkLst xmlns:pc="http://schemas.microsoft.com/office/powerpoint/2013/main/command">
      <pc:docMk/>
      <pc:sldMk cId="2490591473" sldId="287"/>
    </pc:sldMkLst>
    <p188:txBody>
      <a:bodyPr/>
      <a:lstStyle/>
      <a:p>
        <a:r>
          <a:rPr lang="en-US"/>
          <a:t>###########
#Box plot code
###########
#Purpose: Create box plot for period 2 data
#Name: Nicholas Allen
#Date: 06.08.2022
import pandas as pd
import matplotlib.pyplot as plt
df2 = pd.read_csv("formatdata2.csv")
df2.boxplot(); plt.suptitle('Period 2 box plot')
plt.show()</a:t>
        </a:r>
      </a:p>
    </p188:txBody>
  </p188:cm>
  <p188:cm id="{0F200A29-8817-4812-9ED4-BD9A5EE199F1}" authorId="{EBA907B2-B3DD-E10B-2AB6-B58DE802E57F}" created="2022-06-23T00:30:09.684">
    <pc:sldMkLst xmlns:pc="http://schemas.microsoft.com/office/powerpoint/2013/main/command">
      <pc:docMk/>
      <pc:sldMk cId="2490591473" sldId="287"/>
    </pc:sldMkLst>
    <p188:txBody>
      <a:bodyPr/>
      <a:lstStyle/>
      <a:p>
        <a:r>
          <a:rPr lang="en-US"/>
          <a:t>#########
#Histogram
#########
#Purpose: Create a histogram of humidity data from the second period
#Name: Nicholas Allen
#Date: 06.08.2022
import pandas as pd
import matplotlib.pyplot as plt
df1 = pd.read_csv("formatdata.csv")
df2 = pd.read_csv("formatdata2.csv")
df2['Humidity'].hist(bins=10, alpha=0.5); plt.suptitle('Histogram of Humidity')
plt.show()</a:t>
        </a:r>
      </a:p>
    </p188:txBody>
  </p188:cm>
  <p188:cm id="{976C9AAC-3D19-476E-ABCF-A12141648423}" authorId="{EBA907B2-B3DD-E10B-2AB6-B58DE802E57F}" created="2022-06-23T00:30:41.292">
    <pc:sldMkLst xmlns:pc="http://schemas.microsoft.com/office/powerpoint/2013/main/command">
      <pc:docMk/>
      <pc:sldMk cId="2490591473" sldId="287"/>
    </pc:sldMkLst>
    <p188:txBody>
      <a:bodyPr/>
      <a:lstStyle/>
      <a:p>
        <a:r>
          <a:rPr lang="en-US"/>
          <a:t>
##########
#Scatter plot
##########
#Purpose: Create scatter plot of humidity for period 1. Can replace df1 to df2 to display second period data
#Name: nicholas Allen
#Date: 06.08.2022
import pandas as pd
import matplotlib.pyplot as plt
df1 = pd.read_csv("formatdata.csv")
df2 = pd.read_csv("formatdata2.csv")
plt.scatter(df1.index.values,df1['Humidity']); plt.suptitle('Humidity')
plt.show()</a:t>
        </a:r>
      </a:p>
    </p188:txBody>
  </p188:cm>
</p188:cmLst>
</file>

<file path=ppt/diagrams/_rels/data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18" Type="http://schemas.openxmlformats.org/officeDocument/2006/relationships/image" Target="../media/image16.png"/><Relationship Id="rId3" Type="http://schemas.openxmlformats.org/officeDocument/2006/relationships/slide" Target="../slides/slide7.xml"/><Relationship Id="rId21" Type="http://schemas.openxmlformats.org/officeDocument/2006/relationships/image" Target="../media/image19.svg"/><Relationship Id="rId7" Type="http://schemas.openxmlformats.org/officeDocument/2006/relationships/slide" Target="../slides/slide27.xml"/><Relationship Id="rId12" Type="http://schemas.openxmlformats.org/officeDocument/2006/relationships/image" Target="../media/image10.png"/><Relationship Id="rId17" Type="http://schemas.openxmlformats.org/officeDocument/2006/relationships/image" Target="../media/image15.svg"/><Relationship Id="rId2" Type="http://schemas.openxmlformats.org/officeDocument/2006/relationships/slide" Target="../slides/slide4.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 Target="../slides/slide3.xml"/><Relationship Id="rId6" Type="http://schemas.openxmlformats.org/officeDocument/2006/relationships/slide" Target="../slides/slide22.xml"/><Relationship Id="rId11" Type="http://schemas.openxmlformats.org/officeDocument/2006/relationships/image" Target="../media/image9.svg"/><Relationship Id="rId5" Type="http://schemas.openxmlformats.org/officeDocument/2006/relationships/slide" Target="../slides/slide17.xml"/><Relationship Id="rId15" Type="http://schemas.openxmlformats.org/officeDocument/2006/relationships/image" Target="../media/image13.svg"/><Relationship Id="rId10" Type="http://schemas.openxmlformats.org/officeDocument/2006/relationships/image" Target="../media/image8.png"/><Relationship Id="rId19" Type="http://schemas.openxmlformats.org/officeDocument/2006/relationships/image" Target="../media/image17.svg"/><Relationship Id="rId4" Type="http://schemas.openxmlformats.org/officeDocument/2006/relationships/slide" Target="../slides/slide11.xml"/><Relationship Id="rId9" Type="http://schemas.openxmlformats.org/officeDocument/2006/relationships/image" Target="../media/image7.svg"/><Relationship Id="rId14"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CEEC69-83FF-4315-B052-E9E8F1807C8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5458E8B-34BA-4D6E-BA9A-D2C17ADDF0FB}">
      <dgm:prSet/>
      <dgm:spPr/>
      <dgm:t>
        <a:bodyPr/>
        <a:lstStyle/>
        <a:p>
          <a:pPr>
            <a:lnSpc>
              <a:spcPct val="100000"/>
            </a:lnSpc>
          </a:pPr>
          <a:r>
            <a:rPr lang="en-US" u="none" dirty="0">
              <a:solidFill>
                <a:schemeClr val="tx1"/>
              </a:solidFill>
              <a:hlinkClick xmlns:r="http://schemas.openxmlformats.org/officeDocument/2006/relationships" r:id="rId1" action="ppaction://hlinksldjump">
                <a:extLst>
                  <a:ext uri="{A12FA001-AC4F-418D-AE19-62706E023703}">
                    <ahyp:hlinkClr xmlns:ahyp="http://schemas.microsoft.com/office/drawing/2018/hyperlinkcolor" val="tx"/>
                  </a:ext>
                </a:extLst>
              </a:hlinkClick>
            </a:rPr>
            <a:t>Introduction – Pg.   3</a:t>
          </a:r>
          <a:endParaRPr lang="en-US" u="none" dirty="0">
            <a:solidFill>
              <a:schemeClr val="tx1"/>
            </a:solidFill>
          </a:endParaRPr>
        </a:p>
      </dgm:t>
    </dgm:pt>
    <dgm:pt modelId="{769218D0-55D2-4FD8-94B6-C909FB6EAB1D}" type="parTrans" cxnId="{8A0BB149-3F12-457C-9D32-1BBC0612B493}">
      <dgm:prSet/>
      <dgm:spPr/>
      <dgm:t>
        <a:bodyPr/>
        <a:lstStyle/>
        <a:p>
          <a:endParaRPr lang="en-US"/>
        </a:p>
      </dgm:t>
    </dgm:pt>
    <dgm:pt modelId="{F7E73986-5B7E-4578-A649-B59DA3521FBE}" type="sibTrans" cxnId="{8A0BB149-3F12-457C-9D32-1BBC0612B493}">
      <dgm:prSet/>
      <dgm:spPr/>
      <dgm:t>
        <a:bodyPr/>
        <a:lstStyle/>
        <a:p>
          <a:endParaRPr lang="en-US"/>
        </a:p>
      </dgm:t>
    </dgm:pt>
    <dgm:pt modelId="{EF3C4603-53E3-45AE-B6BE-806738FAA4CF}">
      <dgm:prSet/>
      <dgm:spPr/>
      <dgm:t>
        <a:bodyPr/>
        <a:lstStyle/>
        <a:p>
          <a:pPr>
            <a:lnSpc>
              <a:spcPct val="100000"/>
            </a:lnSpc>
          </a:pPr>
          <a:r>
            <a:rPr lang="en-US" dirty="0">
              <a:solidFill>
                <a:schemeClr val="tx1"/>
              </a:solidFill>
              <a:hlinkClick xmlns:r="http://schemas.openxmlformats.org/officeDocument/2006/relationships" r:id="rId2" action="ppaction://hlinksldjump">
                <a:extLst>
                  <a:ext uri="{A12FA001-AC4F-418D-AE19-62706E023703}">
                    <ahyp:hlinkClr xmlns:ahyp="http://schemas.microsoft.com/office/drawing/2018/hyperlinkcolor" val="tx"/>
                  </a:ext>
                </a:extLst>
              </a:hlinkClick>
            </a:rPr>
            <a:t>Getting Started – Pg.   4</a:t>
          </a:r>
          <a:endParaRPr lang="en-US" dirty="0">
            <a:solidFill>
              <a:schemeClr val="tx1"/>
            </a:solidFill>
          </a:endParaRPr>
        </a:p>
      </dgm:t>
    </dgm:pt>
    <dgm:pt modelId="{C0DFD40C-C9A7-41D9-B7E6-FA89744E4D3C}" type="parTrans" cxnId="{910F6F9D-FC08-4C49-91C9-D1DCF48ABD49}">
      <dgm:prSet/>
      <dgm:spPr/>
      <dgm:t>
        <a:bodyPr/>
        <a:lstStyle/>
        <a:p>
          <a:endParaRPr lang="en-US"/>
        </a:p>
      </dgm:t>
    </dgm:pt>
    <dgm:pt modelId="{5A71B9D0-5CBF-4D25-A9D4-6C003CD9D3CB}" type="sibTrans" cxnId="{910F6F9D-FC08-4C49-91C9-D1DCF48ABD49}">
      <dgm:prSet/>
      <dgm:spPr/>
      <dgm:t>
        <a:bodyPr/>
        <a:lstStyle/>
        <a:p>
          <a:endParaRPr lang="en-US"/>
        </a:p>
      </dgm:t>
    </dgm:pt>
    <dgm:pt modelId="{6CCD2A91-3769-44B1-9522-0E610ACC006F}">
      <dgm:prSet/>
      <dgm:spPr/>
      <dgm:t>
        <a:bodyPr/>
        <a:lstStyle/>
        <a:p>
          <a:pPr>
            <a:lnSpc>
              <a:spcPct val="100000"/>
            </a:lnSpc>
          </a:pPr>
          <a:r>
            <a:rPr lang="en-US" dirty="0">
              <a:solidFill>
                <a:schemeClr val="tx1"/>
              </a:solidFill>
              <a:hlinkClick xmlns:r="http://schemas.openxmlformats.org/officeDocument/2006/relationships" r:id="rId3" action="ppaction://hlinksldjump">
                <a:extLst>
                  <a:ext uri="{A12FA001-AC4F-418D-AE19-62706E023703}">
                    <ahyp:hlinkClr xmlns:ahyp="http://schemas.microsoft.com/office/drawing/2018/hyperlinkcolor" val="tx"/>
                  </a:ext>
                </a:extLst>
              </a:hlinkClick>
            </a:rPr>
            <a:t>Building the Database – Pg.   7</a:t>
          </a:r>
          <a:endParaRPr lang="en-US" dirty="0">
            <a:solidFill>
              <a:schemeClr val="tx1"/>
            </a:solidFill>
          </a:endParaRPr>
        </a:p>
      </dgm:t>
    </dgm:pt>
    <dgm:pt modelId="{FF8DA978-11ED-4414-BAA9-4F4DB091EC17}" type="parTrans" cxnId="{A6E000F9-0495-4766-AA18-1393EFFAFB00}">
      <dgm:prSet/>
      <dgm:spPr/>
      <dgm:t>
        <a:bodyPr/>
        <a:lstStyle/>
        <a:p>
          <a:endParaRPr lang="en-US"/>
        </a:p>
      </dgm:t>
    </dgm:pt>
    <dgm:pt modelId="{508F74B3-53B2-4A15-A948-2C7287CD8876}" type="sibTrans" cxnId="{A6E000F9-0495-4766-AA18-1393EFFAFB00}">
      <dgm:prSet/>
      <dgm:spPr/>
      <dgm:t>
        <a:bodyPr/>
        <a:lstStyle/>
        <a:p>
          <a:endParaRPr lang="en-US"/>
        </a:p>
      </dgm:t>
    </dgm:pt>
    <dgm:pt modelId="{9728805B-6D0E-447D-AF44-C7503F9B8F2B}">
      <dgm:prSet/>
      <dgm:spPr/>
      <dgm:t>
        <a:bodyPr/>
        <a:lstStyle/>
        <a:p>
          <a:pPr>
            <a:lnSpc>
              <a:spcPct val="100000"/>
            </a:lnSpc>
          </a:pPr>
          <a:r>
            <a:rPr lang="en-US" u="none" dirty="0">
              <a:solidFill>
                <a:schemeClr val="tx1"/>
              </a:solidFill>
              <a:hlinkClick xmlns:r="http://schemas.openxmlformats.org/officeDocument/2006/relationships" r:id="rId4" action="ppaction://hlinksldjump">
                <a:extLst>
                  <a:ext uri="{A12FA001-AC4F-418D-AE19-62706E023703}">
                    <ahyp:hlinkClr xmlns:ahyp="http://schemas.microsoft.com/office/drawing/2018/hyperlinkcolor" val="tx"/>
                  </a:ext>
                </a:extLst>
              </a:hlinkClick>
            </a:rPr>
            <a:t>Data Query Using SQLite – Pg. 11</a:t>
          </a:r>
          <a:endParaRPr lang="en-US" u="none" dirty="0">
            <a:solidFill>
              <a:schemeClr val="tx1"/>
            </a:solidFill>
          </a:endParaRPr>
        </a:p>
      </dgm:t>
    </dgm:pt>
    <dgm:pt modelId="{8EC7CAFA-78D7-4453-850B-4B4843AC34D3}" type="parTrans" cxnId="{7C9E7057-8412-4164-ACEB-709A45A8D22D}">
      <dgm:prSet/>
      <dgm:spPr/>
      <dgm:t>
        <a:bodyPr/>
        <a:lstStyle/>
        <a:p>
          <a:endParaRPr lang="en-US"/>
        </a:p>
      </dgm:t>
    </dgm:pt>
    <dgm:pt modelId="{4C38D1A1-155A-4489-8708-FF9F12909AB9}" type="sibTrans" cxnId="{7C9E7057-8412-4164-ACEB-709A45A8D22D}">
      <dgm:prSet/>
      <dgm:spPr/>
      <dgm:t>
        <a:bodyPr/>
        <a:lstStyle/>
        <a:p>
          <a:endParaRPr lang="en-US"/>
        </a:p>
      </dgm:t>
    </dgm:pt>
    <dgm:pt modelId="{DE2DA629-49B7-4E75-BD34-23045D8E290D}">
      <dgm:prSet/>
      <dgm:spPr/>
      <dgm:t>
        <a:bodyPr/>
        <a:lstStyle/>
        <a:p>
          <a:pPr>
            <a:lnSpc>
              <a:spcPct val="100000"/>
            </a:lnSpc>
          </a:pPr>
          <a:r>
            <a:rPr lang="en-US" dirty="0">
              <a:solidFill>
                <a:schemeClr val="tx1"/>
              </a:solidFill>
              <a:hlinkClick xmlns:r="http://schemas.openxmlformats.org/officeDocument/2006/relationships" r:id="rId5" action="ppaction://hlinksldjump">
                <a:extLst>
                  <a:ext uri="{A12FA001-AC4F-418D-AE19-62706E023703}">
                    <ahyp:hlinkClr xmlns:ahyp="http://schemas.microsoft.com/office/drawing/2018/hyperlinkcolor" val="tx"/>
                  </a:ext>
                </a:extLst>
              </a:hlinkClick>
            </a:rPr>
            <a:t>Extracting Data Into a CSV File – Pg. 17</a:t>
          </a:r>
          <a:endParaRPr lang="en-US" dirty="0">
            <a:solidFill>
              <a:schemeClr val="tx1"/>
            </a:solidFill>
          </a:endParaRPr>
        </a:p>
      </dgm:t>
    </dgm:pt>
    <dgm:pt modelId="{24F4257B-2F7B-4D27-AAC7-4CE3BCFCE585}" type="parTrans" cxnId="{BFA0ACFC-0F83-47E1-9B20-7A661C358771}">
      <dgm:prSet/>
      <dgm:spPr/>
      <dgm:t>
        <a:bodyPr/>
        <a:lstStyle/>
        <a:p>
          <a:endParaRPr lang="en-US"/>
        </a:p>
      </dgm:t>
    </dgm:pt>
    <dgm:pt modelId="{516F823D-EC5B-4C8E-9AE8-63DC4400251E}" type="sibTrans" cxnId="{BFA0ACFC-0F83-47E1-9B20-7A661C358771}">
      <dgm:prSet/>
      <dgm:spPr/>
      <dgm:t>
        <a:bodyPr/>
        <a:lstStyle/>
        <a:p>
          <a:endParaRPr lang="en-US"/>
        </a:p>
      </dgm:t>
    </dgm:pt>
    <dgm:pt modelId="{C69DA93F-0226-4CED-BC2B-9B686EF1924E}">
      <dgm:prSet/>
      <dgm:spPr/>
      <dgm:t>
        <a:bodyPr/>
        <a:lstStyle/>
        <a:p>
          <a:pPr>
            <a:lnSpc>
              <a:spcPct val="100000"/>
            </a:lnSpc>
          </a:pPr>
          <a:r>
            <a:rPr lang="en-US" dirty="0">
              <a:solidFill>
                <a:schemeClr val="tx1"/>
              </a:solidFill>
              <a:hlinkClick xmlns:r="http://schemas.openxmlformats.org/officeDocument/2006/relationships" r:id="rId6" action="ppaction://hlinksldjump">
                <a:extLst>
                  <a:ext uri="{A12FA001-AC4F-418D-AE19-62706E023703}">
                    <ahyp:hlinkClr xmlns:ahyp="http://schemas.microsoft.com/office/drawing/2018/hyperlinkcolor" val="tx"/>
                  </a:ext>
                </a:extLst>
              </a:hlinkClick>
            </a:rPr>
            <a:t>Using PANDAS and matplotlib in Python – Pg. 22</a:t>
          </a:r>
          <a:endParaRPr lang="en-US" dirty="0">
            <a:solidFill>
              <a:schemeClr val="tx1"/>
            </a:solidFill>
          </a:endParaRPr>
        </a:p>
      </dgm:t>
    </dgm:pt>
    <dgm:pt modelId="{86FCA6B2-101E-45CF-92D2-6E5D26A9F784}" type="parTrans" cxnId="{53FB96A0-7948-4920-BAE5-56CDF25BD87F}">
      <dgm:prSet/>
      <dgm:spPr/>
      <dgm:t>
        <a:bodyPr/>
        <a:lstStyle/>
        <a:p>
          <a:endParaRPr lang="en-US"/>
        </a:p>
      </dgm:t>
    </dgm:pt>
    <dgm:pt modelId="{20695E2B-0BE9-47A5-9ECB-E4F03FE4011E}" type="sibTrans" cxnId="{53FB96A0-7948-4920-BAE5-56CDF25BD87F}">
      <dgm:prSet/>
      <dgm:spPr/>
      <dgm:t>
        <a:bodyPr/>
        <a:lstStyle/>
        <a:p>
          <a:endParaRPr lang="en-US"/>
        </a:p>
      </dgm:t>
    </dgm:pt>
    <dgm:pt modelId="{06361C6B-8ABF-4FB6-9620-D66B0B8B4028}">
      <dgm:prSet/>
      <dgm:spPr/>
      <dgm:t>
        <a:bodyPr/>
        <a:lstStyle/>
        <a:p>
          <a:pPr>
            <a:lnSpc>
              <a:spcPct val="100000"/>
            </a:lnSpc>
          </a:pPr>
          <a:r>
            <a:rPr lang="en-US" dirty="0">
              <a:solidFill>
                <a:schemeClr val="tx1"/>
              </a:solidFill>
              <a:hlinkClick xmlns:r="http://schemas.openxmlformats.org/officeDocument/2006/relationships" r:id="rId7" action="ppaction://hlinksldjump">
                <a:extLst>
                  <a:ext uri="{A12FA001-AC4F-418D-AE19-62706E023703}">
                    <ahyp:hlinkClr xmlns:ahyp="http://schemas.microsoft.com/office/drawing/2018/hyperlinkcolor" val="tx"/>
                  </a:ext>
                </a:extLst>
              </a:hlinkClick>
            </a:rPr>
            <a:t>Conclusion – Pg. 27</a:t>
          </a:r>
          <a:endParaRPr lang="en-US" dirty="0">
            <a:solidFill>
              <a:schemeClr val="tx1"/>
            </a:solidFill>
          </a:endParaRPr>
        </a:p>
      </dgm:t>
    </dgm:pt>
    <dgm:pt modelId="{FB85A2CD-68DA-4B8D-83DC-EEA806350A7F}" type="parTrans" cxnId="{92D4ACBF-047A-4168-AE08-2FC44C4C84E8}">
      <dgm:prSet/>
      <dgm:spPr/>
      <dgm:t>
        <a:bodyPr/>
        <a:lstStyle/>
        <a:p>
          <a:endParaRPr lang="en-US"/>
        </a:p>
      </dgm:t>
    </dgm:pt>
    <dgm:pt modelId="{CDBA1547-E14A-4E4F-87F8-C156EDA23B0F}" type="sibTrans" cxnId="{92D4ACBF-047A-4168-AE08-2FC44C4C84E8}">
      <dgm:prSet/>
      <dgm:spPr/>
      <dgm:t>
        <a:bodyPr/>
        <a:lstStyle/>
        <a:p>
          <a:endParaRPr lang="en-US"/>
        </a:p>
      </dgm:t>
    </dgm:pt>
    <dgm:pt modelId="{E49B954A-0B90-4648-A039-5B58A966AD95}" type="pres">
      <dgm:prSet presAssocID="{E6CEEC69-83FF-4315-B052-E9E8F1807C89}" presName="root" presStyleCnt="0">
        <dgm:presLayoutVars>
          <dgm:dir/>
          <dgm:resizeHandles val="exact"/>
        </dgm:presLayoutVars>
      </dgm:prSet>
      <dgm:spPr/>
    </dgm:pt>
    <dgm:pt modelId="{30931843-A465-4C99-8074-D7C8D5FC9CA4}" type="pres">
      <dgm:prSet presAssocID="{E5458E8B-34BA-4D6E-BA9A-D2C17ADDF0FB}" presName="compNode" presStyleCnt="0"/>
      <dgm:spPr/>
    </dgm:pt>
    <dgm:pt modelId="{676C85D7-4BFF-42DF-806B-621D3FBDBE50}" type="pres">
      <dgm:prSet presAssocID="{E5458E8B-34BA-4D6E-BA9A-D2C17ADDF0FB}" presName="bgRect" presStyleLbl="bgShp" presStyleIdx="0" presStyleCnt="7"/>
      <dgm:spPr/>
    </dgm:pt>
    <dgm:pt modelId="{09DEB672-A75F-4D77-906D-F95686844286}" type="pres">
      <dgm:prSet presAssocID="{E5458E8B-34BA-4D6E-BA9A-D2C17ADDF0FB}" presName="iconRect" presStyleLbl="node1" presStyleIdx="0" presStyleCnt="7"/>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Closed Book"/>
        </a:ext>
      </dgm:extLst>
    </dgm:pt>
    <dgm:pt modelId="{BBC179E3-D18E-49AB-94A7-2441372DC420}" type="pres">
      <dgm:prSet presAssocID="{E5458E8B-34BA-4D6E-BA9A-D2C17ADDF0FB}" presName="spaceRect" presStyleCnt="0"/>
      <dgm:spPr/>
    </dgm:pt>
    <dgm:pt modelId="{AF01E6C0-EC19-4316-AEF4-55001DEA343F}" type="pres">
      <dgm:prSet presAssocID="{E5458E8B-34BA-4D6E-BA9A-D2C17ADDF0FB}" presName="parTx" presStyleLbl="revTx" presStyleIdx="0" presStyleCnt="7">
        <dgm:presLayoutVars>
          <dgm:chMax val="0"/>
          <dgm:chPref val="0"/>
        </dgm:presLayoutVars>
      </dgm:prSet>
      <dgm:spPr/>
    </dgm:pt>
    <dgm:pt modelId="{CCF44810-9789-4C4A-AEF1-F83A4077838C}" type="pres">
      <dgm:prSet presAssocID="{F7E73986-5B7E-4578-A649-B59DA3521FBE}" presName="sibTrans" presStyleCnt="0"/>
      <dgm:spPr/>
    </dgm:pt>
    <dgm:pt modelId="{9BD308E7-8B1A-4590-98E4-7F7DC097694F}" type="pres">
      <dgm:prSet presAssocID="{EF3C4603-53E3-45AE-B6BE-806738FAA4CF}" presName="compNode" presStyleCnt="0"/>
      <dgm:spPr/>
    </dgm:pt>
    <dgm:pt modelId="{7A004B8B-A1B5-41B1-B003-2F4638A8C648}" type="pres">
      <dgm:prSet presAssocID="{EF3C4603-53E3-45AE-B6BE-806738FAA4CF}" presName="bgRect" presStyleLbl="bgShp" presStyleIdx="1" presStyleCnt="7"/>
      <dgm:spPr/>
    </dgm:pt>
    <dgm:pt modelId="{AD56E343-41DA-47F2-B3EE-00A7FE41DF52}" type="pres">
      <dgm:prSet presAssocID="{EF3C4603-53E3-45AE-B6BE-806738FAA4CF}" presName="iconRect" presStyleLbl="node1" presStyleIdx="1" presStyleCnt="7"/>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dgm:spPr>
      <dgm:extLst>
        <a:ext uri="{E40237B7-FDA0-4F09-8148-C483321AD2D9}">
          <dgm14:cNvPr xmlns:dgm14="http://schemas.microsoft.com/office/drawing/2010/diagram" id="0" name="" descr="Books on Shelf"/>
        </a:ext>
      </dgm:extLst>
    </dgm:pt>
    <dgm:pt modelId="{3B8F1E17-10C3-4DA6-94BF-BD6C244E300D}" type="pres">
      <dgm:prSet presAssocID="{EF3C4603-53E3-45AE-B6BE-806738FAA4CF}" presName="spaceRect" presStyleCnt="0"/>
      <dgm:spPr/>
    </dgm:pt>
    <dgm:pt modelId="{6BCE379F-E6D7-4748-A539-84FB842A5002}" type="pres">
      <dgm:prSet presAssocID="{EF3C4603-53E3-45AE-B6BE-806738FAA4CF}" presName="parTx" presStyleLbl="revTx" presStyleIdx="1" presStyleCnt="7">
        <dgm:presLayoutVars>
          <dgm:chMax val="0"/>
          <dgm:chPref val="0"/>
        </dgm:presLayoutVars>
      </dgm:prSet>
      <dgm:spPr/>
    </dgm:pt>
    <dgm:pt modelId="{CB92C811-8742-4C54-B687-59306D84D724}" type="pres">
      <dgm:prSet presAssocID="{5A71B9D0-5CBF-4D25-A9D4-6C003CD9D3CB}" presName="sibTrans" presStyleCnt="0"/>
      <dgm:spPr/>
    </dgm:pt>
    <dgm:pt modelId="{B7F5B885-A753-450D-B9BF-21325B896DA6}" type="pres">
      <dgm:prSet presAssocID="{6CCD2A91-3769-44B1-9522-0E610ACC006F}" presName="compNode" presStyleCnt="0"/>
      <dgm:spPr/>
    </dgm:pt>
    <dgm:pt modelId="{194A26BB-A091-439F-A1D1-AE89D5A555B0}" type="pres">
      <dgm:prSet presAssocID="{6CCD2A91-3769-44B1-9522-0E610ACC006F}" presName="bgRect" presStyleLbl="bgShp" presStyleIdx="2" presStyleCnt="7"/>
      <dgm:spPr/>
    </dgm:pt>
    <dgm:pt modelId="{D5246A63-2E03-41DE-8617-3CCF66454642}" type="pres">
      <dgm:prSet presAssocID="{6CCD2A91-3769-44B1-9522-0E610ACC006F}" presName="iconRect" presStyleLbl="node1" presStyleIdx="2" presStyleCnt="7"/>
      <dgm:spPr>
        <a:blipFill>
          <a:blip xmlns:r="http://schemas.openxmlformats.org/officeDocument/2006/relationships"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a:ln>
          <a:noFill/>
        </a:ln>
      </dgm:spPr>
      <dgm:extLst>
        <a:ext uri="{E40237B7-FDA0-4F09-8148-C483321AD2D9}">
          <dgm14:cNvPr xmlns:dgm14="http://schemas.microsoft.com/office/drawing/2010/diagram" id="0" name="" descr="Database"/>
        </a:ext>
      </dgm:extLst>
    </dgm:pt>
    <dgm:pt modelId="{4674D42D-E5FD-4504-A0F4-ACB2D2F68FDF}" type="pres">
      <dgm:prSet presAssocID="{6CCD2A91-3769-44B1-9522-0E610ACC006F}" presName="spaceRect" presStyleCnt="0"/>
      <dgm:spPr/>
    </dgm:pt>
    <dgm:pt modelId="{A2208486-18CE-472C-A1DA-7B3679F60F79}" type="pres">
      <dgm:prSet presAssocID="{6CCD2A91-3769-44B1-9522-0E610ACC006F}" presName="parTx" presStyleLbl="revTx" presStyleIdx="2" presStyleCnt="7">
        <dgm:presLayoutVars>
          <dgm:chMax val="0"/>
          <dgm:chPref val="0"/>
        </dgm:presLayoutVars>
      </dgm:prSet>
      <dgm:spPr/>
    </dgm:pt>
    <dgm:pt modelId="{23D430D4-EF20-47B1-B4C6-7F42DF4A7377}" type="pres">
      <dgm:prSet presAssocID="{508F74B3-53B2-4A15-A948-2C7287CD8876}" presName="sibTrans" presStyleCnt="0"/>
      <dgm:spPr/>
    </dgm:pt>
    <dgm:pt modelId="{BF67AA2D-AD7E-4CBC-8D58-7A46161034A0}" type="pres">
      <dgm:prSet presAssocID="{9728805B-6D0E-447D-AF44-C7503F9B8F2B}" presName="compNode" presStyleCnt="0"/>
      <dgm:spPr/>
    </dgm:pt>
    <dgm:pt modelId="{41FBAECD-2D2C-45E8-A301-177DA05B4EB8}" type="pres">
      <dgm:prSet presAssocID="{9728805B-6D0E-447D-AF44-C7503F9B8F2B}" presName="bgRect" presStyleLbl="bgShp" presStyleIdx="3" presStyleCnt="7"/>
      <dgm:spPr/>
    </dgm:pt>
    <dgm:pt modelId="{8AED5AD8-4054-4A4C-89AD-91250BE177BA}" type="pres">
      <dgm:prSet presAssocID="{9728805B-6D0E-447D-AF44-C7503F9B8F2B}" presName="iconRect" presStyleLbl="node1" presStyleIdx="3" presStyleCnt="7"/>
      <dgm:spPr>
        <a:blipFill>
          <a:blip xmlns:r="http://schemas.openxmlformats.org/officeDocument/2006/relationships"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a:blipFill>
        <a:ln>
          <a:noFill/>
        </a:ln>
      </dgm:spPr>
      <dgm:extLst>
        <a:ext uri="{E40237B7-FDA0-4F09-8148-C483321AD2D9}">
          <dgm14:cNvPr xmlns:dgm14="http://schemas.microsoft.com/office/drawing/2010/diagram" id="0" name="" descr="Table"/>
        </a:ext>
      </dgm:extLst>
    </dgm:pt>
    <dgm:pt modelId="{EA7291CC-01B4-4EE5-95D3-8E93136E2148}" type="pres">
      <dgm:prSet presAssocID="{9728805B-6D0E-447D-AF44-C7503F9B8F2B}" presName="spaceRect" presStyleCnt="0"/>
      <dgm:spPr/>
    </dgm:pt>
    <dgm:pt modelId="{B7DF69A8-E181-4CD7-9DCD-9790A9AD7869}" type="pres">
      <dgm:prSet presAssocID="{9728805B-6D0E-447D-AF44-C7503F9B8F2B}" presName="parTx" presStyleLbl="revTx" presStyleIdx="3" presStyleCnt="7">
        <dgm:presLayoutVars>
          <dgm:chMax val="0"/>
          <dgm:chPref val="0"/>
        </dgm:presLayoutVars>
      </dgm:prSet>
      <dgm:spPr/>
    </dgm:pt>
    <dgm:pt modelId="{2EAD88D1-4AEC-4490-A1A0-49316BEE46E5}" type="pres">
      <dgm:prSet presAssocID="{4C38D1A1-155A-4489-8708-FF9F12909AB9}" presName="sibTrans" presStyleCnt="0"/>
      <dgm:spPr/>
    </dgm:pt>
    <dgm:pt modelId="{005AE506-B022-447B-B168-8C9961F3F461}" type="pres">
      <dgm:prSet presAssocID="{DE2DA629-49B7-4E75-BD34-23045D8E290D}" presName="compNode" presStyleCnt="0"/>
      <dgm:spPr/>
    </dgm:pt>
    <dgm:pt modelId="{3817DCB9-497A-4A1D-B00C-E7010DD876A5}" type="pres">
      <dgm:prSet presAssocID="{DE2DA629-49B7-4E75-BD34-23045D8E290D}" presName="bgRect" presStyleLbl="bgShp" presStyleIdx="4" presStyleCnt="7"/>
      <dgm:spPr/>
    </dgm:pt>
    <dgm:pt modelId="{C5E9C548-55F5-4A29-8ADE-D4F4820C6B5C}" type="pres">
      <dgm:prSet presAssocID="{DE2DA629-49B7-4E75-BD34-23045D8E290D}" presName="iconRect" presStyleLbl="node1" presStyleIdx="4" presStyleCnt="7"/>
      <dgm:spPr>
        <a:blipFill>
          <a:blip xmlns:r="http://schemas.openxmlformats.org/officeDocument/2006/relationships"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a:blipFill>
        <a:ln>
          <a:noFill/>
        </a:ln>
      </dgm:spPr>
      <dgm:extLst>
        <a:ext uri="{E40237B7-FDA0-4F09-8148-C483321AD2D9}">
          <dgm14:cNvPr xmlns:dgm14="http://schemas.microsoft.com/office/drawing/2010/diagram" id="0" name="" descr="Paper"/>
        </a:ext>
      </dgm:extLst>
    </dgm:pt>
    <dgm:pt modelId="{9475BA92-15CD-47A4-8B9F-B8E05AF14A80}" type="pres">
      <dgm:prSet presAssocID="{DE2DA629-49B7-4E75-BD34-23045D8E290D}" presName="spaceRect" presStyleCnt="0"/>
      <dgm:spPr/>
    </dgm:pt>
    <dgm:pt modelId="{8032C5FE-5335-4F33-B856-346B9FEE051C}" type="pres">
      <dgm:prSet presAssocID="{DE2DA629-49B7-4E75-BD34-23045D8E290D}" presName="parTx" presStyleLbl="revTx" presStyleIdx="4" presStyleCnt="7">
        <dgm:presLayoutVars>
          <dgm:chMax val="0"/>
          <dgm:chPref val="0"/>
        </dgm:presLayoutVars>
      </dgm:prSet>
      <dgm:spPr/>
    </dgm:pt>
    <dgm:pt modelId="{E3ED2338-02E4-4E5C-864C-8F916D2CC0B0}" type="pres">
      <dgm:prSet presAssocID="{516F823D-EC5B-4C8E-9AE8-63DC4400251E}" presName="sibTrans" presStyleCnt="0"/>
      <dgm:spPr/>
    </dgm:pt>
    <dgm:pt modelId="{5F874888-CE04-490A-910C-D69F681D895F}" type="pres">
      <dgm:prSet presAssocID="{C69DA93F-0226-4CED-BC2B-9B686EF1924E}" presName="compNode" presStyleCnt="0"/>
      <dgm:spPr/>
    </dgm:pt>
    <dgm:pt modelId="{FAA9C062-D0AC-4395-AD8D-A0177C57565D}" type="pres">
      <dgm:prSet presAssocID="{C69DA93F-0226-4CED-BC2B-9B686EF1924E}" presName="bgRect" presStyleLbl="bgShp" presStyleIdx="5" presStyleCnt="7"/>
      <dgm:spPr/>
    </dgm:pt>
    <dgm:pt modelId="{C9BEA6D2-4183-4946-B573-320111C1B925}" type="pres">
      <dgm:prSet presAssocID="{C69DA93F-0226-4CED-BC2B-9B686EF1924E}" presName="iconRect" presStyleLbl="node1" presStyleIdx="5" presStyleCnt="7"/>
      <dgm:spPr>
        <a:blipFill>
          <a:blip xmlns:r="http://schemas.openxmlformats.org/officeDocument/2006/relationships"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a:blipFill>
        <a:ln>
          <a:noFill/>
        </a:ln>
      </dgm:spPr>
      <dgm:extLst>
        <a:ext uri="{E40237B7-FDA0-4F09-8148-C483321AD2D9}">
          <dgm14:cNvPr xmlns:dgm14="http://schemas.microsoft.com/office/drawing/2010/diagram" id="0" name="" descr="Panda"/>
        </a:ext>
      </dgm:extLst>
    </dgm:pt>
    <dgm:pt modelId="{AC8D7442-35C0-47DA-A4A0-66F994657579}" type="pres">
      <dgm:prSet presAssocID="{C69DA93F-0226-4CED-BC2B-9B686EF1924E}" presName="spaceRect" presStyleCnt="0"/>
      <dgm:spPr/>
    </dgm:pt>
    <dgm:pt modelId="{D3BD8287-9EB7-415E-8389-FC02E7E58131}" type="pres">
      <dgm:prSet presAssocID="{C69DA93F-0226-4CED-BC2B-9B686EF1924E}" presName="parTx" presStyleLbl="revTx" presStyleIdx="5" presStyleCnt="7">
        <dgm:presLayoutVars>
          <dgm:chMax val="0"/>
          <dgm:chPref val="0"/>
        </dgm:presLayoutVars>
      </dgm:prSet>
      <dgm:spPr/>
    </dgm:pt>
    <dgm:pt modelId="{B3E501FB-61CB-4C5F-8886-183A2253D6E8}" type="pres">
      <dgm:prSet presAssocID="{20695E2B-0BE9-47A5-9ECB-E4F03FE4011E}" presName="sibTrans" presStyleCnt="0"/>
      <dgm:spPr/>
    </dgm:pt>
    <dgm:pt modelId="{46D2122C-E668-4132-A34F-04D3F25A1330}" type="pres">
      <dgm:prSet presAssocID="{06361C6B-8ABF-4FB6-9620-D66B0B8B4028}" presName="compNode" presStyleCnt="0"/>
      <dgm:spPr/>
    </dgm:pt>
    <dgm:pt modelId="{8AE3FA40-B608-492F-8FD8-F63D24CD50EF}" type="pres">
      <dgm:prSet presAssocID="{06361C6B-8ABF-4FB6-9620-D66B0B8B4028}" presName="bgRect" presStyleLbl="bgShp" presStyleIdx="6" presStyleCnt="7"/>
      <dgm:spPr/>
    </dgm:pt>
    <dgm:pt modelId="{3B058BDD-3E0D-405C-8EE5-2E1822CF31C3}" type="pres">
      <dgm:prSet presAssocID="{06361C6B-8ABF-4FB6-9620-D66B0B8B4028}" presName="iconRect" presStyleLbl="node1" presStyleIdx="6" presStyleCnt="7"/>
      <dgm:spPr>
        <a:blipFill>
          <a:blip xmlns:r="http://schemas.openxmlformats.org/officeDocument/2006/relationships"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a:blipFill>
        <a:ln>
          <a:noFill/>
        </a:ln>
      </dgm:spPr>
      <dgm:extLst>
        <a:ext uri="{E40237B7-FDA0-4F09-8148-C483321AD2D9}">
          <dgm14:cNvPr xmlns:dgm14="http://schemas.microsoft.com/office/drawing/2010/diagram" id="0" name="" descr="Books"/>
        </a:ext>
      </dgm:extLst>
    </dgm:pt>
    <dgm:pt modelId="{E9D91247-8011-430B-BACA-7F449FE7AA71}" type="pres">
      <dgm:prSet presAssocID="{06361C6B-8ABF-4FB6-9620-D66B0B8B4028}" presName="spaceRect" presStyleCnt="0"/>
      <dgm:spPr/>
    </dgm:pt>
    <dgm:pt modelId="{779BF51B-216D-4DB6-B0CF-708304CC77AE}" type="pres">
      <dgm:prSet presAssocID="{06361C6B-8ABF-4FB6-9620-D66B0B8B4028}" presName="parTx" presStyleLbl="revTx" presStyleIdx="6" presStyleCnt="7">
        <dgm:presLayoutVars>
          <dgm:chMax val="0"/>
          <dgm:chPref val="0"/>
        </dgm:presLayoutVars>
      </dgm:prSet>
      <dgm:spPr/>
    </dgm:pt>
  </dgm:ptLst>
  <dgm:cxnLst>
    <dgm:cxn modelId="{DB824D5B-FC89-441E-B816-E20477963694}" type="presOf" srcId="{E6CEEC69-83FF-4315-B052-E9E8F1807C89}" destId="{E49B954A-0B90-4648-A039-5B58A966AD95}" srcOrd="0" destOrd="0" presId="urn:microsoft.com/office/officeart/2018/2/layout/IconVerticalSolidList"/>
    <dgm:cxn modelId="{17140348-3741-4C6A-8EDE-FE1CBEACAFD3}" type="presOf" srcId="{06361C6B-8ABF-4FB6-9620-D66B0B8B4028}" destId="{779BF51B-216D-4DB6-B0CF-708304CC77AE}" srcOrd="0" destOrd="0" presId="urn:microsoft.com/office/officeart/2018/2/layout/IconVerticalSolidList"/>
    <dgm:cxn modelId="{8A0BB149-3F12-457C-9D32-1BBC0612B493}" srcId="{E6CEEC69-83FF-4315-B052-E9E8F1807C89}" destId="{E5458E8B-34BA-4D6E-BA9A-D2C17ADDF0FB}" srcOrd="0" destOrd="0" parTransId="{769218D0-55D2-4FD8-94B6-C909FB6EAB1D}" sibTransId="{F7E73986-5B7E-4578-A649-B59DA3521FBE}"/>
    <dgm:cxn modelId="{7C9E7057-8412-4164-ACEB-709A45A8D22D}" srcId="{E6CEEC69-83FF-4315-B052-E9E8F1807C89}" destId="{9728805B-6D0E-447D-AF44-C7503F9B8F2B}" srcOrd="3" destOrd="0" parTransId="{8EC7CAFA-78D7-4453-850B-4B4843AC34D3}" sibTransId="{4C38D1A1-155A-4489-8708-FF9F12909AB9}"/>
    <dgm:cxn modelId="{05C7B557-4A1B-4B97-BFFE-1A751909630B}" type="presOf" srcId="{DE2DA629-49B7-4E75-BD34-23045D8E290D}" destId="{8032C5FE-5335-4F33-B856-346B9FEE051C}" srcOrd="0" destOrd="0" presId="urn:microsoft.com/office/officeart/2018/2/layout/IconVerticalSolidList"/>
    <dgm:cxn modelId="{5EEAB679-6414-42B7-A577-71523C52837E}" type="presOf" srcId="{6CCD2A91-3769-44B1-9522-0E610ACC006F}" destId="{A2208486-18CE-472C-A1DA-7B3679F60F79}" srcOrd="0" destOrd="0" presId="urn:microsoft.com/office/officeart/2018/2/layout/IconVerticalSolidList"/>
    <dgm:cxn modelId="{E7E80383-F088-4304-A80A-6E7546F19A00}" type="presOf" srcId="{EF3C4603-53E3-45AE-B6BE-806738FAA4CF}" destId="{6BCE379F-E6D7-4748-A539-84FB842A5002}" srcOrd="0" destOrd="0" presId="urn:microsoft.com/office/officeart/2018/2/layout/IconVerticalSolidList"/>
    <dgm:cxn modelId="{1F799B96-6C07-44A0-B473-1F8B728362F2}" type="presOf" srcId="{C69DA93F-0226-4CED-BC2B-9B686EF1924E}" destId="{D3BD8287-9EB7-415E-8389-FC02E7E58131}" srcOrd="0" destOrd="0" presId="urn:microsoft.com/office/officeart/2018/2/layout/IconVerticalSolidList"/>
    <dgm:cxn modelId="{910F6F9D-FC08-4C49-91C9-D1DCF48ABD49}" srcId="{E6CEEC69-83FF-4315-B052-E9E8F1807C89}" destId="{EF3C4603-53E3-45AE-B6BE-806738FAA4CF}" srcOrd="1" destOrd="0" parTransId="{C0DFD40C-C9A7-41D9-B7E6-FA89744E4D3C}" sibTransId="{5A71B9D0-5CBF-4D25-A9D4-6C003CD9D3CB}"/>
    <dgm:cxn modelId="{53FB96A0-7948-4920-BAE5-56CDF25BD87F}" srcId="{E6CEEC69-83FF-4315-B052-E9E8F1807C89}" destId="{C69DA93F-0226-4CED-BC2B-9B686EF1924E}" srcOrd="5" destOrd="0" parTransId="{86FCA6B2-101E-45CF-92D2-6E5D26A9F784}" sibTransId="{20695E2B-0BE9-47A5-9ECB-E4F03FE4011E}"/>
    <dgm:cxn modelId="{2FAC27BE-F93B-4709-B56B-CCE02A0E4FBD}" type="presOf" srcId="{9728805B-6D0E-447D-AF44-C7503F9B8F2B}" destId="{B7DF69A8-E181-4CD7-9DCD-9790A9AD7869}" srcOrd="0" destOrd="0" presId="urn:microsoft.com/office/officeart/2018/2/layout/IconVerticalSolidList"/>
    <dgm:cxn modelId="{92D4ACBF-047A-4168-AE08-2FC44C4C84E8}" srcId="{E6CEEC69-83FF-4315-B052-E9E8F1807C89}" destId="{06361C6B-8ABF-4FB6-9620-D66B0B8B4028}" srcOrd="6" destOrd="0" parTransId="{FB85A2CD-68DA-4B8D-83DC-EEA806350A7F}" sibTransId="{CDBA1547-E14A-4E4F-87F8-C156EDA23B0F}"/>
    <dgm:cxn modelId="{835D0FF5-20BA-42A9-8498-BB7475000B53}" type="presOf" srcId="{E5458E8B-34BA-4D6E-BA9A-D2C17ADDF0FB}" destId="{AF01E6C0-EC19-4316-AEF4-55001DEA343F}" srcOrd="0" destOrd="0" presId="urn:microsoft.com/office/officeart/2018/2/layout/IconVerticalSolidList"/>
    <dgm:cxn modelId="{A6E000F9-0495-4766-AA18-1393EFFAFB00}" srcId="{E6CEEC69-83FF-4315-B052-E9E8F1807C89}" destId="{6CCD2A91-3769-44B1-9522-0E610ACC006F}" srcOrd="2" destOrd="0" parTransId="{FF8DA978-11ED-4414-BAA9-4F4DB091EC17}" sibTransId="{508F74B3-53B2-4A15-A948-2C7287CD8876}"/>
    <dgm:cxn modelId="{BFA0ACFC-0F83-47E1-9B20-7A661C358771}" srcId="{E6CEEC69-83FF-4315-B052-E9E8F1807C89}" destId="{DE2DA629-49B7-4E75-BD34-23045D8E290D}" srcOrd="4" destOrd="0" parTransId="{24F4257B-2F7B-4D27-AAC7-4CE3BCFCE585}" sibTransId="{516F823D-EC5B-4C8E-9AE8-63DC4400251E}"/>
    <dgm:cxn modelId="{80DC5CC8-BD82-48E3-A730-3348C0D2691F}" type="presParOf" srcId="{E49B954A-0B90-4648-A039-5B58A966AD95}" destId="{30931843-A465-4C99-8074-D7C8D5FC9CA4}" srcOrd="0" destOrd="0" presId="urn:microsoft.com/office/officeart/2018/2/layout/IconVerticalSolidList"/>
    <dgm:cxn modelId="{B10ED47D-9544-4641-B63D-3A2DAFED25BE}" type="presParOf" srcId="{30931843-A465-4C99-8074-D7C8D5FC9CA4}" destId="{676C85D7-4BFF-42DF-806B-621D3FBDBE50}" srcOrd="0" destOrd="0" presId="urn:microsoft.com/office/officeart/2018/2/layout/IconVerticalSolidList"/>
    <dgm:cxn modelId="{CE1ED23C-306F-4EE5-BFED-86B2416B8CD0}" type="presParOf" srcId="{30931843-A465-4C99-8074-D7C8D5FC9CA4}" destId="{09DEB672-A75F-4D77-906D-F95686844286}" srcOrd="1" destOrd="0" presId="urn:microsoft.com/office/officeart/2018/2/layout/IconVerticalSolidList"/>
    <dgm:cxn modelId="{5E208B67-019A-4290-8A44-F4411E97942F}" type="presParOf" srcId="{30931843-A465-4C99-8074-D7C8D5FC9CA4}" destId="{BBC179E3-D18E-49AB-94A7-2441372DC420}" srcOrd="2" destOrd="0" presId="urn:microsoft.com/office/officeart/2018/2/layout/IconVerticalSolidList"/>
    <dgm:cxn modelId="{B10B7B10-A0A6-4D74-BA43-F587BD3487A6}" type="presParOf" srcId="{30931843-A465-4C99-8074-D7C8D5FC9CA4}" destId="{AF01E6C0-EC19-4316-AEF4-55001DEA343F}" srcOrd="3" destOrd="0" presId="urn:microsoft.com/office/officeart/2018/2/layout/IconVerticalSolidList"/>
    <dgm:cxn modelId="{EE5F0DA0-F69B-40EF-8C43-899A235060AC}" type="presParOf" srcId="{E49B954A-0B90-4648-A039-5B58A966AD95}" destId="{CCF44810-9789-4C4A-AEF1-F83A4077838C}" srcOrd="1" destOrd="0" presId="urn:microsoft.com/office/officeart/2018/2/layout/IconVerticalSolidList"/>
    <dgm:cxn modelId="{D683E8B8-22FE-4004-A00C-074849ECFF78}" type="presParOf" srcId="{E49B954A-0B90-4648-A039-5B58A966AD95}" destId="{9BD308E7-8B1A-4590-98E4-7F7DC097694F}" srcOrd="2" destOrd="0" presId="urn:microsoft.com/office/officeart/2018/2/layout/IconVerticalSolidList"/>
    <dgm:cxn modelId="{8E675482-D4CE-4553-9357-C382EDD04AAD}" type="presParOf" srcId="{9BD308E7-8B1A-4590-98E4-7F7DC097694F}" destId="{7A004B8B-A1B5-41B1-B003-2F4638A8C648}" srcOrd="0" destOrd="0" presId="urn:microsoft.com/office/officeart/2018/2/layout/IconVerticalSolidList"/>
    <dgm:cxn modelId="{BD351A29-047C-4AAE-8CA2-24392BCA3C6C}" type="presParOf" srcId="{9BD308E7-8B1A-4590-98E4-7F7DC097694F}" destId="{AD56E343-41DA-47F2-B3EE-00A7FE41DF52}" srcOrd="1" destOrd="0" presId="urn:microsoft.com/office/officeart/2018/2/layout/IconVerticalSolidList"/>
    <dgm:cxn modelId="{7F591B94-E25B-483D-A9C9-820FDF8ABF2F}" type="presParOf" srcId="{9BD308E7-8B1A-4590-98E4-7F7DC097694F}" destId="{3B8F1E17-10C3-4DA6-94BF-BD6C244E300D}" srcOrd="2" destOrd="0" presId="urn:microsoft.com/office/officeart/2018/2/layout/IconVerticalSolidList"/>
    <dgm:cxn modelId="{EBD549A3-7F42-477B-94B0-3640B94CFC19}" type="presParOf" srcId="{9BD308E7-8B1A-4590-98E4-7F7DC097694F}" destId="{6BCE379F-E6D7-4748-A539-84FB842A5002}" srcOrd="3" destOrd="0" presId="urn:microsoft.com/office/officeart/2018/2/layout/IconVerticalSolidList"/>
    <dgm:cxn modelId="{851BC4A4-E574-4B37-84E8-63B18611E7D3}" type="presParOf" srcId="{E49B954A-0B90-4648-A039-5B58A966AD95}" destId="{CB92C811-8742-4C54-B687-59306D84D724}" srcOrd="3" destOrd="0" presId="urn:microsoft.com/office/officeart/2018/2/layout/IconVerticalSolidList"/>
    <dgm:cxn modelId="{B190CFE0-7E87-4309-94FC-25C01BA2384C}" type="presParOf" srcId="{E49B954A-0B90-4648-A039-5B58A966AD95}" destId="{B7F5B885-A753-450D-B9BF-21325B896DA6}" srcOrd="4" destOrd="0" presId="urn:microsoft.com/office/officeart/2018/2/layout/IconVerticalSolidList"/>
    <dgm:cxn modelId="{C2D21F00-A478-43DE-83CE-A8C0DB8B1D3C}" type="presParOf" srcId="{B7F5B885-A753-450D-B9BF-21325B896DA6}" destId="{194A26BB-A091-439F-A1D1-AE89D5A555B0}" srcOrd="0" destOrd="0" presId="urn:microsoft.com/office/officeart/2018/2/layout/IconVerticalSolidList"/>
    <dgm:cxn modelId="{CBA8E1F3-B570-44F1-97B4-C9060DBA43F9}" type="presParOf" srcId="{B7F5B885-A753-450D-B9BF-21325B896DA6}" destId="{D5246A63-2E03-41DE-8617-3CCF66454642}" srcOrd="1" destOrd="0" presId="urn:microsoft.com/office/officeart/2018/2/layout/IconVerticalSolidList"/>
    <dgm:cxn modelId="{E12B5359-11BC-4491-A8AB-64113DE1A7C4}" type="presParOf" srcId="{B7F5B885-A753-450D-B9BF-21325B896DA6}" destId="{4674D42D-E5FD-4504-A0F4-ACB2D2F68FDF}" srcOrd="2" destOrd="0" presId="urn:microsoft.com/office/officeart/2018/2/layout/IconVerticalSolidList"/>
    <dgm:cxn modelId="{D412547A-935F-416D-92AC-8581D5665C28}" type="presParOf" srcId="{B7F5B885-A753-450D-B9BF-21325B896DA6}" destId="{A2208486-18CE-472C-A1DA-7B3679F60F79}" srcOrd="3" destOrd="0" presId="urn:microsoft.com/office/officeart/2018/2/layout/IconVerticalSolidList"/>
    <dgm:cxn modelId="{E4F7F38A-6BEF-4C52-B497-B15CD01EA724}" type="presParOf" srcId="{E49B954A-0B90-4648-A039-5B58A966AD95}" destId="{23D430D4-EF20-47B1-B4C6-7F42DF4A7377}" srcOrd="5" destOrd="0" presId="urn:microsoft.com/office/officeart/2018/2/layout/IconVerticalSolidList"/>
    <dgm:cxn modelId="{81474F6B-FFE2-4488-8A16-AF5A2F493CA8}" type="presParOf" srcId="{E49B954A-0B90-4648-A039-5B58A966AD95}" destId="{BF67AA2D-AD7E-4CBC-8D58-7A46161034A0}" srcOrd="6" destOrd="0" presId="urn:microsoft.com/office/officeart/2018/2/layout/IconVerticalSolidList"/>
    <dgm:cxn modelId="{B8552D4D-87F2-4331-8385-A20C32A02778}" type="presParOf" srcId="{BF67AA2D-AD7E-4CBC-8D58-7A46161034A0}" destId="{41FBAECD-2D2C-45E8-A301-177DA05B4EB8}" srcOrd="0" destOrd="0" presId="urn:microsoft.com/office/officeart/2018/2/layout/IconVerticalSolidList"/>
    <dgm:cxn modelId="{BB3E4833-A8DE-4574-8A12-5C05944DADE3}" type="presParOf" srcId="{BF67AA2D-AD7E-4CBC-8D58-7A46161034A0}" destId="{8AED5AD8-4054-4A4C-89AD-91250BE177BA}" srcOrd="1" destOrd="0" presId="urn:microsoft.com/office/officeart/2018/2/layout/IconVerticalSolidList"/>
    <dgm:cxn modelId="{DCCE1362-9B6B-4F86-B1DE-B8FE2FA7D99E}" type="presParOf" srcId="{BF67AA2D-AD7E-4CBC-8D58-7A46161034A0}" destId="{EA7291CC-01B4-4EE5-95D3-8E93136E2148}" srcOrd="2" destOrd="0" presId="urn:microsoft.com/office/officeart/2018/2/layout/IconVerticalSolidList"/>
    <dgm:cxn modelId="{6728C9F3-E8B0-434B-9296-A62A44D8BFFB}" type="presParOf" srcId="{BF67AA2D-AD7E-4CBC-8D58-7A46161034A0}" destId="{B7DF69A8-E181-4CD7-9DCD-9790A9AD7869}" srcOrd="3" destOrd="0" presId="urn:microsoft.com/office/officeart/2018/2/layout/IconVerticalSolidList"/>
    <dgm:cxn modelId="{5402D02C-40A3-46A2-94BA-09D912343774}" type="presParOf" srcId="{E49B954A-0B90-4648-A039-5B58A966AD95}" destId="{2EAD88D1-4AEC-4490-A1A0-49316BEE46E5}" srcOrd="7" destOrd="0" presId="urn:microsoft.com/office/officeart/2018/2/layout/IconVerticalSolidList"/>
    <dgm:cxn modelId="{9DE5F974-9714-4FED-BD07-7DC0F92FF67F}" type="presParOf" srcId="{E49B954A-0B90-4648-A039-5B58A966AD95}" destId="{005AE506-B022-447B-B168-8C9961F3F461}" srcOrd="8" destOrd="0" presId="urn:microsoft.com/office/officeart/2018/2/layout/IconVerticalSolidList"/>
    <dgm:cxn modelId="{12AD1B0E-5943-43E4-94D8-4270B8D3BFB2}" type="presParOf" srcId="{005AE506-B022-447B-B168-8C9961F3F461}" destId="{3817DCB9-497A-4A1D-B00C-E7010DD876A5}" srcOrd="0" destOrd="0" presId="urn:microsoft.com/office/officeart/2018/2/layout/IconVerticalSolidList"/>
    <dgm:cxn modelId="{09C46EC5-3C3B-4F2A-9F68-B9344DBDA832}" type="presParOf" srcId="{005AE506-B022-447B-B168-8C9961F3F461}" destId="{C5E9C548-55F5-4A29-8ADE-D4F4820C6B5C}" srcOrd="1" destOrd="0" presId="urn:microsoft.com/office/officeart/2018/2/layout/IconVerticalSolidList"/>
    <dgm:cxn modelId="{8071A21F-CEC1-4424-981E-D1802FDA0AF3}" type="presParOf" srcId="{005AE506-B022-447B-B168-8C9961F3F461}" destId="{9475BA92-15CD-47A4-8B9F-B8E05AF14A80}" srcOrd="2" destOrd="0" presId="urn:microsoft.com/office/officeart/2018/2/layout/IconVerticalSolidList"/>
    <dgm:cxn modelId="{8B30D414-4255-4AF9-8F66-148C8555AE22}" type="presParOf" srcId="{005AE506-B022-447B-B168-8C9961F3F461}" destId="{8032C5FE-5335-4F33-B856-346B9FEE051C}" srcOrd="3" destOrd="0" presId="urn:microsoft.com/office/officeart/2018/2/layout/IconVerticalSolidList"/>
    <dgm:cxn modelId="{F138CBF8-3989-4503-838E-19AADE6E1801}" type="presParOf" srcId="{E49B954A-0B90-4648-A039-5B58A966AD95}" destId="{E3ED2338-02E4-4E5C-864C-8F916D2CC0B0}" srcOrd="9" destOrd="0" presId="urn:microsoft.com/office/officeart/2018/2/layout/IconVerticalSolidList"/>
    <dgm:cxn modelId="{4DE1B10A-4FAD-49AB-987A-C3778287D2C1}" type="presParOf" srcId="{E49B954A-0B90-4648-A039-5B58A966AD95}" destId="{5F874888-CE04-490A-910C-D69F681D895F}" srcOrd="10" destOrd="0" presId="urn:microsoft.com/office/officeart/2018/2/layout/IconVerticalSolidList"/>
    <dgm:cxn modelId="{B3C295A9-1DBC-4A8C-AE35-CF19AE34DD2C}" type="presParOf" srcId="{5F874888-CE04-490A-910C-D69F681D895F}" destId="{FAA9C062-D0AC-4395-AD8D-A0177C57565D}" srcOrd="0" destOrd="0" presId="urn:microsoft.com/office/officeart/2018/2/layout/IconVerticalSolidList"/>
    <dgm:cxn modelId="{40ACBEBF-0500-4476-A4FB-9C486E6F95A5}" type="presParOf" srcId="{5F874888-CE04-490A-910C-D69F681D895F}" destId="{C9BEA6D2-4183-4946-B573-320111C1B925}" srcOrd="1" destOrd="0" presId="urn:microsoft.com/office/officeart/2018/2/layout/IconVerticalSolidList"/>
    <dgm:cxn modelId="{1840A631-3397-46D1-A9FE-378BA5459876}" type="presParOf" srcId="{5F874888-CE04-490A-910C-D69F681D895F}" destId="{AC8D7442-35C0-47DA-A4A0-66F994657579}" srcOrd="2" destOrd="0" presId="urn:microsoft.com/office/officeart/2018/2/layout/IconVerticalSolidList"/>
    <dgm:cxn modelId="{6B69FD67-D36A-4F3D-92F0-9561F88A975D}" type="presParOf" srcId="{5F874888-CE04-490A-910C-D69F681D895F}" destId="{D3BD8287-9EB7-415E-8389-FC02E7E58131}" srcOrd="3" destOrd="0" presId="urn:microsoft.com/office/officeart/2018/2/layout/IconVerticalSolidList"/>
    <dgm:cxn modelId="{18F2D3A8-387F-4FF8-9382-8BC76DCF5C0A}" type="presParOf" srcId="{E49B954A-0B90-4648-A039-5B58A966AD95}" destId="{B3E501FB-61CB-4C5F-8886-183A2253D6E8}" srcOrd="11" destOrd="0" presId="urn:microsoft.com/office/officeart/2018/2/layout/IconVerticalSolidList"/>
    <dgm:cxn modelId="{CFF69634-5E1A-4361-98D9-99E11729FF31}" type="presParOf" srcId="{E49B954A-0B90-4648-A039-5B58A966AD95}" destId="{46D2122C-E668-4132-A34F-04D3F25A1330}" srcOrd="12" destOrd="0" presId="urn:microsoft.com/office/officeart/2018/2/layout/IconVerticalSolidList"/>
    <dgm:cxn modelId="{295173EF-3098-49E5-ADD8-481653D72416}" type="presParOf" srcId="{46D2122C-E668-4132-A34F-04D3F25A1330}" destId="{8AE3FA40-B608-492F-8FD8-F63D24CD50EF}" srcOrd="0" destOrd="0" presId="urn:microsoft.com/office/officeart/2018/2/layout/IconVerticalSolidList"/>
    <dgm:cxn modelId="{FA8F6492-E481-420E-A863-9D63E1F4EB28}" type="presParOf" srcId="{46D2122C-E668-4132-A34F-04D3F25A1330}" destId="{3B058BDD-3E0D-405C-8EE5-2E1822CF31C3}" srcOrd="1" destOrd="0" presId="urn:microsoft.com/office/officeart/2018/2/layout/IconVerticalSolidList"/>
    <dgm:cxn modelId="{5B4AF3A9-07BE-4838-872B-3617F8507F45}" type="presParOf" srcId="{46D2122C-E668-4132-A34F-04D3F25A1330}" destId="{E9D91247-8011-430B-BACA-7F449FE7AA71}" srcOrd="2" destOrd="0" presId="urn:microsoft.com/office/officeart/2018/2/layout/IconVerticalSolidList"/>
    <dgm:cxn modelId="{3A0B599E-9E2C-40B0-8BA1-8208189CAD95}" type="presParOf" srcId="{46D2122C-E668-4132-A34F-04D3F25A1330}" destId="{779BF51B-216D-4DB6-B0CF-708304CC77A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6C85D7-4BFF-42DF-806B-621D3FBDBE50}">
      <dsp:nvSpPr>
        <dsp:cNvPr id="0" name=""/>
        <dsp:cNvSpPr/>
      </dsp:nvSpPr>
      <dsp:spPr>
        <a:xfrm>
          <a:off x="0" y="358"/>
          <a:ext cx="8947150" cy="49353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DEB672-A75F-4D77-906D-F95686844286}">
      <dsp:nvSpPr>
        <dsp:cNvPr id="0" name=""/>
        <dsp:cNvSpPr/>
      </dsp:nvSpPr>
      <dsp:spPr>
        <a:xfrm>
          <a:off x="149294" y="111403"/>
          <a:ext cx="271444" cy="27144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F01E6C0-EC19-4316-AEF4-55001DEA343F}">
      <dsp:nvSpPr>
        <dsp:cNvPr id="0" name=""/>
        <dsp:cNvSpPr/>
      </dsp:nvSpPr>
      <dsp:spPr>
        <a:xfrm>
          <a:off x="570032" y="358"/>
          <a:ext cx="8377117" cy="493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232" tIns="52232" rIns="52232" bIns="52232" numCol="1" spcCol="1270" anchor="ctr" anchorCtr="0">
          <a:noAutofit/>
        </a:bodyPr>
        <a:lstStyle/>
        <a:p>
          <a:pPr marL="0" lvl="0" indent="0" algn="l" defTabSz="711200">
            <a:lnSpc>
              <a:spcPct val="100000"/>
            </a:lnSpc>
            <a:spcBef>
              <a:spcPct val="0"/>
            </a:spcBef>
            <a:spcAft>
              <a:spcPct val="35000"/>
            </a:spcAft>
            <a:buNone/>
          </a:pPr>
          <a:r>
            <a:rPr lang="en-US" sz="1600" u="none" kern="1200" dirty="0">
              <a:solidFill>
                <a:schemeClr val="tx1"/>
              </a:solidFill>
              <a:hlinkClick xmlns:r="http://schemas.openxmlformats.org/officeDocument/2006/relationships" r:id="" action="ppaction://hlinksldjump">
                <a:extLst>
                  <a:ext uri="{A12FA001-AC4F-418D-AE19-62706E023703}">
                    <ahyp:hlinkClr xmlns:ahyp="http://schemas.microsoft.com/office/drawing/2018/hyperlinkcolor" val="tx"/>
                  </a:ext>
                </a:extLst>
              </a:hlinkClick>
            </a:rPr>
            <a:t>Introduction – Pg.   3</a:t>
          </a:r>
          <a:endParaRPr lang="en-US" sz="1600" u="none" kern="1200" dirty="0">
            <a:solidFill>
              <a:schemeClr val="tx1"/>
            </a:solidFill>
          </a:endParaRPr>
        </a:p>
      </dsp:txBody>
      <dsp:txXfrm>
        <a:off x="570032" y="358"/>
        <a:ext cx="8377117" cy="493534"/>
      </dsp:txXfrm>
    </dsp:sp>
    <dsp:sp modelId="{7A004B8B-A1B5-41B1-B003-2F4638A8C648}">
      <dsp:nvSpPr>
        <dsp:cNvPr id="0" name=""/>
        <dsp:cNvSpPr/>
      </dsp:nvSpPr>
      <dsp:spPr>
        <a:xfrm>
          <a:off x="0" y="617276"/>
          <a:ext cx="8947150" cy="49353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56E343-41DA-47F2-B3EE-00A7FE41DF52}">
      <dsp:nvSpPr>
        <dsp:cNvPr id="0" name=""/>
        <dsp:cNvSpPr/>
      </dsp:nvSpPr>
      <dsp:spPr>
        <a:xfrm>
          <a:off x="149294" y="728322"/>
          <a:ext cx="271444" cy="27144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BCE379F-E6D7-4748-A539-84FB842A5002}">
      <dsp:nvSpPr>
        <dsp:cNvPr id="0" name=""/>
        <dsp:cNvSpPr/>
      </dsp:nvSpPr>
      <dsp:spPr>
        <a:xfrm>
          <a:off x="570032" y="617276"/>
          <a:ext cx="8377117" cy="493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232" tIns="52232" rIns="52232" bIns="52232" numCol="1" spcCol="1270" anchor="ctr" anchorCtr="0">
          <a:noAutofit/>
        </a:bodyPr>
        <a:lstStyle/>
        <a:p>
          <a:pPr marL="0" lvl="0" indent="0" algn="l" defTabSz="711200">
            <a:lnSpc>
              <a:spcPct val="100000"/>
            </a:lnSpc>
            <a:spcBef>
              <a:spcPct val="0"/>
            </a:spcBef>
            <a:spcAft>
              <a:spcPct val="35000"/>
            </a:spcAft>
            <a:buNone/>
          </a:pPr>
          <a:r>
            <a:rPr lang="en-US" sz="1600" kern="1200" dirty="0">
              <a:solidFill>
                <a:schemeClr val="tx1"/>
              </a:solidFill>
              <a:hlinkClick xmlns:r="http://schemas.openxmlformats.org/officeDocument/2006/relationships" r:id="" action="ppaction://hlinksldjump">
                <a:extLst>
                  <a:ext uri="{A12FA001-AC4F-418D-AE19-62706E023703}">
                    <ahyp:hlinkClr xmlns:ahyp="http://schemas.microsoft.com/office/drawing/2018/hyperlinkcolor" val="tx"/>
                  </a:ext>
                </a:extLst>
              </a:hlinkClick>
            </a:rPr>
            <a:t>Getting Started – Pg.   4</a:t>
          </a:r>
          <a:endParaRPr lang="en-US" sz="1600" kern="1200" dirty="0">
            <a:solidFill>
              <a:schemeClr val="tx1"/>
            </a:solidFill>
          </a:endParaRPr>
        </a:p>
      </dsp:txBody>
      <dsp:txXfrm>
        <a:off x="570032" y="617276"/>
        <a:ext cx="8377117" cy="493534"/>
      </dsp:txXfrm>
    </dsp:sp>
    <dsp:sp modelId="{194A26BB-A091-439F-A1D1-AE89D5A555B0}">
      <dsp:nvSpPr>
        <dsp:cNvPr id="0" name=""/>
        <dsp:cNvSpPr/>
      </dsp:nvSpPr>
      <dsp:spPr>
        <a:xfrm>
          <a:off x="0" y="1234195"/>
          <a:ext cx="8947150" cy="49353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246A63-2E03-41DE-8617-3CCF66454642}">
      <dsp:nvSpPr>
        <dsp:cNvPr id="0" name=""/>
        <dsp:cNvSpPr/>
      </dsp:nvSpPr>
      <dsp:spPr>
        <a:xfrm>
          <a:off x="149294" y="1345240"/>
          <a:ext cx="271444" cy="27144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2208486-18CE-472C-A1DA-7B3679F60F79}">
      <dsp:nvSpPr>
        <dsp:cNvPr id="0" name=""/>
        <dsp:cNvSpPr/>
      </dsp:nvSpPr>
      <dsp:spPr>
        <a:xfrm>
          <a:off x="570032" y="1234195"/>
          <a:ext cx="8377117" cy="493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232" tIns="52232" rIns="52232" bIns="52232" numCol="1" spcCol="1270" anchor="ctr" anchorCtr="0">
          <a:noAutofit/>
        </a:bodyPr>
        <a:lstStyle/>
        <a:p>
          <a:pPr marL="0" lvl="0" indent="0" algn="l" defTabSz="711200">
            <a:lnSpc>
              <a:spcPct val="100000"/>
            </a:lnSpc>
            <a:spcBef>
              <a:spcPct val="0"/>
            </a:spcBef>
            <a:spcAft>
              <a:spcPct val="35000"/>
            </a:spcAft>
            <a:buNone/>
          </a:pPr>
          <a:r>
            <a:rPr lang="en-US" sz="1600" kern="1200" dirty="0">
              <a:solidFill>
                <a:schemeClr val="tx1"/>
              </a:solidFill>
              <a:hlinkClick xmlns:r="http://schemas.openxmlformats.org/officeDocument/2006/relationships" r:id="" action="ppaction://hlinksldjump">
                <a:extLst>
                  <a:ext uri="{A12FA001-AC4F-418D-AE19-62706E023703}">
                    <ahyp:hlinkClr xmlns:ahyp="http://schemas.microsoft.com/office/drawing/2018/hyperlinkcolor" val="tx"/>
                  </a:ext>
                </a:extLst>
              </a:hlinkClick>
            </a:rPr>
            <a:t>Building the Database – Pg.   7</a:t>
          </a:r>
          <a:endParaRPr lang="en-US" sz="1600" kern="1200" dirty="0">
            <a:solidFill>
              <a:schemeClr val="tx1"/>
            </a:solidFill>
          </a:endParaRPr>
        </a:p>
      </dsp:txBody>
      <dsp:txXfrm>
        <a:off x="570032" y="1234195"/>
        <a:ext cx="8377117" cy="493534"/>
      </dsp:txXfrm>
    </dsp:sp>
    <dsp:sp modelId="{41FBAECD-2D2C-45E8-A301-177DA05B4EB8}">
      <dsp:nvSpPr>
        <dsp:cNvPr id="0" name=""/>
        <dsp:cNvSpPr/>
      </dsp:nvSpPr>
      <dsp:spPr>
        <a:xfrm>
          <a:off x="0" y="1851113"/>
          <a:ext cx="8947150" cy="49353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ED5AD8-4054-4A4C-89AD-91250BE177BA}">
      <dsp:nvSpPr>
        <dsp:cNvPr id="0" name=""/>
        <dsp:cNvSpPr/>
      </dsp:nvSpPr>
      <dsp:spPr>
        <a:xfrm>
          <a:off x="149294" y="1962158"/>
          <a:ext cx="271444" cy="27144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7DF69A8-E181-4CD7-9DCD-9790A9AD7869}">
      <dsp:nvSpPr>
        <dsp:cNvPr id="0" name=""/>
        <dsp:cNvSpPr/>
      </dsp:nvSpPr>
      <dsp:spPr>
        <a:xfrm>
          <a:off x="570032" y="1851113"/>
          <a:ext cx="8377117" cy="493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232" tIns="52232" rIns="52232" bIns="52232" numCol="1" spcCol="1270" anchor="ctr" anchorCtr="0">
          <a:noAutofit/>
        </a:bodyPr>
        <a:lstStyle/>
        <a:p>
          <a:pPr marL="0" lvl="0" indent="0" algn="l" defTabSz="711200">
            <a:lnSpc>
              <a:spcPct val="100000"/>
            </a:lnSpc>
            <a:spcBef>
              <a:spcPct val="0"/>
            </a:spcBef>
            <a:spcAft>
              <a:spcPct val="35000"/>
            </a:spcAft>
            <a:buNone/>
          </a:pPr>
          <a:r>
            <a:rPr lang="en-US" sz="1600" u="none" kern="1200" dirty="0">
              <a:solidFill>
                <a:schemeClr val="tx1"/>
              </a:solidFill>
              <a:hlinkClick xmlns:r="http://schemas.openxmlformats.org/officeDocument/2006/relationships" r:id="" action="ppaction://hlinksldjump">
                <a:extLst>
                  <a:ext uri="{A12FA001-AC4F-418D-AE19-62706E023703}">
                    <ahyp:hlinkClr xmlns:ahyp="http://schemas.microsoft.com/office/drawing/2018/hyperlinkcolor" val="tx"/>
                  </a:ext>
                </a:extLst>
              </a:hlinkClick>
            </a:rPr>
            <a:t>Data Query Using SQLite – Pg. 11</a:t>
          </a:r>
          <a:endParaRPr lang="en-US" sz="1600" u="none" kern="1200" dirty="0">
            <a:solidFill>
              <a:schemeClr val="tx1"/>
            </a:solidFill>
          </a:endParaRPr>
        </a:p>
      </dsp:txBody>
      <dsp:txXfrm>
        <a:off x="570032" y="1851113"/>
        <a:ext cx="8377117" cy="493534"/>
      </dsp:txXfrm>
    </dsp:sp>
    <dsp:sp modelId="{3817DCB9-497A-4A1D-B00C-E7010DD876A5}">
      <dsp:nvSpPr>
        <dsp:cNvPr id="0" name=""/>
        <dsp:cNvSpPr/>
      </dsp:nvSpPr>
      <dsp:spPr>
        <a:xfrm>
          <a:off x="0" y="2468032"/>
          <a:ext cx="8947150" cy="49353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E9C548-55F5-4A29-8ADE-D4F4820C6B5C}">
      <dsp:nvSpPr>
        <dsp:cNvPr id="0" name=""/>
        <dsp:cNvSpPr/>
      </dsp:nvSpPr>
      <dsp:spPr>
        <a:xfrm>
          <a:off x="149294" y="2579077"/>
          <a:ext cx="271444" cy="27144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032C5FE-5335-4F33-B856-346B9FEE051C}">
      <dsp:nvSpPr>
        <dsp:cNvPr id="0" name=""/>
        <dsp:cNvSpPr/>
      </dsp:nvSpPr>
      <dsp:spPr>
        <a:xfrm>
          <a:off x="570032" y="2468032"/>
          <a:ext cx="8377117" cy="493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232" tIns="52232" rIns="52232" bIns="52232" numCol="1" spcCol="1270" anchor="ctr" anchorCtr="0">
          <a:noAutofit/>
        </a:bodyPr>
        <a:lstStyle/>
        <a:p>
          <a:pPr marL="0" lvl="0" indent="0" algn="l" defTabSz="711200">
            <a:lnSpc>
              <a:spcPct val="100000"/>
            </a:lnSpc>
            <a:spcBef>
              <a:spcPct val="0"/>
            </a:spcBef>
            <a:spcAft>
              <a:spcPct val="35000"/>
            </a:spcAft>
            <a:buNone/>
          </a:pPr>
          <a:r>
            <a:rPr lang="en-US" sz="1600" kern="1200" dirty="0">
              <a:solidFill>
                <a:schemeClr val="tx1"/>
              </a:solidFill>
              <a:hlinkClick xmlns:r="http://schemas.openxmlformats.org/officeDocument/2006/relationships" r:id="" action="ppaction://hlinksldjump">
                <a:extLst>
                  <a:ext uri="{A12FA001-AC4F-418D-AE19-62706E023703}">
                    <ahyp:hlinkClr xmlns:ahyp="http://schemas.microsoft.com/office/drawing/2018/hyperlinkcolor" val="tx"/>
                  </a:ext>
                </a:extLst>
              </a:hlinkClick>
            </a:rPr>
            <a:t>Extracting Data Into a CSV File – Pg. 17</a:t>
          </a:r>
          <a:endParaRPr lang="en-US" sz="1600" kern="1200" dirty="0">
            <a:solidFill>
              <a:schemeClr val="tx1"/>
            </a:solidFill>
          </a:endParaRPr>
        </a:p>
      </dsp:txBody>
      <dsp:txXfrm>
        <a:off x="570032" y="2468032"/>
        <a:ext cx="8377117" cy="493534"/>
      </dsp:txXfrm>
    </dsp:sp>
    <dsp:sp modelId="{FAA9C062-D0AC-4395-AD8D-A0177C57565D}">
      <dsp:nvSpPr>
        <dsp:cNvPr id="0" name=""/>
        <dsp:cNvSpPr/>
      </dsp:nvSpPr>
      <dsp:spPr>
        <a:xfrm>
          <a:off x="0" y="3084950"/>
          <a:ext cx="8947150" cy="49353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BEA6D2-4183-4946-B573-320111C1B925}">
      <dsp:nvSpPr>
        <dsp:cNvPr id="0" name=""/>
        <dsp:cNvSpPr/>
      </dsp:nvSpPr>
      <dsp:spPr>
        <a:xfrm>
          <a:off x="149294" y="3195995"/>
          <a:ext cx="271444" cy="27144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3BD8287-9EB7-415E-8389-FC02E7E58131}">
      <dsp:nvSpPr>
        <dsp:cNvPr id="0" name=""/>
        <dsp:cNvSpPr/>
      </dsp:nvSpPr>
      <dsp:spPr>
        <a:xfrm>
          <a:off x="570032" y="3084950"/>
          <a:ext cx="8377117" cy="493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232" tIns="52232" rIns="52232" bIns="52232" numCol="1" spcCol="1270" anchor="ctr" anchorCtr="0">
          <a:noAutofit/>
        </a:bodyPr>
        <a:lstStyle/>
        <a:p>
          <a:pPr marL="0" lvl="0" indent="0" algn="l" defTabSz="711200">
            <a:lnSpc>
              <a:spcPct val="100000"/>
            </a:lnSpc>
            <a:spcBef>
              <a:spcPct val="0"/>
            </a:spcBef>
            <a:spcAft>
              <a:spcPct val="35000"/>
            </a:spcAft>
            <a:buNone/>
          </a:pPr>
          <a:r>
            <a:rPr lang="en-US" sz="1600" kern="1200" dirty="0">
              <a:solidFill>
                <a:schemeClr val="tx1"/>
              </a:solidFill>
              <a:hlinkClick xmlns:r="http://schemas.openxmlformats.org/officeDocument/2006/relationships" r:id="" action="ppaction://hlinksldjump">
                <a:extLst>
                  <a:ext uri="{A12FA001-AC4F-418D-AE19-62706E023703}">
                    <ahyp:hlinkClr xmlns:ahyp="http://schemas.microsoft.com/office/drawing/2018/hyperlinkcolor" val="tx"/>
                  </a:ext>
                </a:extLst>
              </a:hlinkClick>
            </a:rPr>
            <a:t>Using PANDAS and matplotlib in Python – Pg. 22</a:t>
          </a:r>
          <a:endParaRPr lang="en-US" sz="1600" kern="1200" dirty="0">
            <a:solidFill>
              <a:schemeClr val="tx1"/>
            </a:solidFill>
          </a:endParaRPr>
        </a:p>
      </dsp:txBody>
      <dsp:txXfrm>
        <a:off x="570032" y="3084950"/>
        <a:ext cx="8377117" cy="493534"/>
      </dsp:txXfrm>
    </dsp:sp>
    <dsp:sp modelId="{8AE3FA40-B608-492F-8FD8-F63D24CD50EF}">
      <dsp:nvSpPr>
        <dsp:cNvPr id="0" name=""/>
        <dsp:cNvSpPr/>
      </dsp:nvSpPr>
      <dsp:spPr>
        <a:xfrm>
          <a:off x="0" y="3701868"/>
          <a:ext cx="8947150" cy="49353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058BDD-3E0D-405C-8EE5-2E1822CF31C3}">
      <dsp:nvSpPr>
        <dsp:cNvPr id="0" name=""/>
        <dsp:cNvSpPr/>
      </dsp:nvSpPr>
      <dsp:spPr>
        <a:xfrm>
          <a:off x="149294" y="3812914"/>
          <a:ext cx="271444" cy="271444"/>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79BF51B-216D-4DB6-B0CF-708304CC77AE}">
      <dsp:nvSpPr>
        <dsp:cNvPr id="0" name=""/>
        <dsp:cNvSpPr/>
      </dsp:nvSpPr>
      <dsp:spPr>
        <a:xfrm>
          <a:off x="570032" y="3701868"/>
          <a:ext cx="8377117" cy="493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232" tIns="52232" rIns="52232" bIns="52232" numCol="1" spcCol="1270" anchor="ctr" anchorCtr="0">
          <a:noAutofit/>
        </a:bodyPr>
        <a:lstStyle/>
        <a:p>
          <a:pPr marL="0" lvl="0" indent="0" algn="l" defTabSz="711200">
            <a:lnSpc>
              <a:spcPct val="100000"/>
            </a:lnSpc>
            <a:spcBef>
              <a:spcPct val="0"/>
            </a:spcBef>
            <a:spcAft>
              <a:spcPct val="35000"/>
            </a:spcAft>
            <a:buNone/>
          </a:pPr>
          <a:r>
            <a:rPr lang="en-US" sz="1600" kern="1200" dirty="0">
              <a:solidFill>
                <a:schemeClr val="tx1"/>
              </a:solidFill>
              <a:hlinkClick xmlns:r="http://schemas.openxmlformats.org/officeDocument/2006/relationships" r:id="" action="ppaction://hlinksldjump">
                <a:extLst>
                  <a:ext uri="{A12FA001-AC4F-418D-AE19-62706E023703}">
                    <ahyp:hlinkClr xmlns:ahyp="http://schemas.microsoft.com/office/drawing/2018/hyperlinkcolor" val="tx"/>
                  </a:ext>
                </a:extLst>
              </a:hlinkClick>
            </a:rPr>
            <a:t>Conclusion – Pg. 27</a:t>
          </a:r>
          <a:endParaRPr lang="en-US" sz="1600" kern="1200" dirty="0">
            <a:solidFill>
              <a:schemeClr val="tx1"/>
            </a:solidFill>
          </a:endParaRPr>
        </a:p>
      </dsp:txBody>
      <dsp:txXfrm>
        <a:off x="570032" y="3701868"/>
        <a:ext cx="8377117" cy="49353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24EF42-754B-4931-A3EA-F8AB885E60B1}" type="datetimeFigureOut">
              <a:rPr lang="en-US" smtClean="0"/>
              <a:t>6/23/2022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B8EE5F-0DD6-4AA0-A50C-B37CEB1B80B8}" type="slidenum">
              <a:rPr lang="en-US" smtClean="0"/>
              <a:t>‹#›</a:t>
            </a:fld>
            <a:endParaRPr lang="en-US"/>
          </a:p>
        </p:txBody>
      </p:sp>
    </p:spTree>
    <p:extLst>
      <p:ext uri="{BB962C8B-B14F-4D97-AF65-F5344CB8AC3E}">
        <p14:creationId xmlns:p14="http://schemas.microsoft.com/office/powerpoint/2010/main" val="4128171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C0A99C6-98C1-4455-99A4-DD81B938A915}" type="datetime1">
              <a:rPr lang="en-US" smtClean="0"/>
              <a:t>6/23/2022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750419-FAA6-448A-A704-02E248B983DD}" type="slidenum">
              <a:rPr lang="en-US" smtClean="0"/>
              <a:t>‹#›</a:t>
            </a:fld>
            <a:endParaRPr lang="en-US"/>
          </a:p>
        </p:txBody>
      </p:sp>
    </p:spTree>
    <p:extLst>
      <p:ext uri="{BB962C8B-B14F-4D97-AF65-F5344CB8AC3E}">
        <p14:creationId xmlns:p14="http://schemas.microsoft.com/office/powerpoint/2010/main" val="2998037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286A72-9394-47FB-B366-BEFF569FF700}" type="datetime1">
              <a:rPr lang="en-US" smtClean="0"/>
              <a:t>6/23/2022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750419-FAA6-448A-A704-02E248B983DD}" type="slidenum">
              <a:rPr lang="en-US" smtClean="0"/>
              <a:t>‹#›</a:t>
            </a:fld>
            <a:endParaRPr lang="en-US"/>
          </a:p>
        </p:txBody>
      </p:sp>
    </p:spTree>
    <p:extLst>
      <p:ext uri="{BB962C8B-B14F-4D97-AF65-F5344CB8AC3E}">
        <p14:creationId xmlns:p14="http://schemas.microsoft.com/office/powerpoint/2010/main" val="3561829391"/>
      </p:ext>
    </p:extLst>
  </p:cSld>
  <p:clrMapOvr>
    <a:masterClrMapping/>
  </p:clrMapOvr>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C286A72-9394-47FB-B366-BEFF569FF700}" type="datetime1">
              <a:rPr lang="en-US" smtClean="0"/>
              <a:t>6/23/2022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750419-FAA6-448A-A704-02E248B983DD}" type="slidenum">
              <a:rPr lang="en-US" smtClean="0"/>
              <a:t>‹#›</a:t>
            </a:fld>
            <a:endParaRPr lang="en-US"/>
          </a:p>
        </p:txBody>
      </p:sp>
    </p:spTree>
    <p:extLst>
      <p:ext uri="{BB962C8B-B14F-4D97-AF65-F5344CB8AC3E}">
        <p14:creationId xmlns:p14="http://schemas.microsoft.com/office/powerpoint/2010/main" val="4084410803"/>
      </p:ext>
    </p:extLst>
  </p:cSld>
  <p:clrMapOvr>
    <a:masterClrMapping/>
  </p:clrMapOvr>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C286A72-9394-47FB-B366-BEFF569FF700}" type="datetime1">
              <a:rPr lang="en-US" smtClean="0"/>
              <a:t>6/23/2022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750419-FAA6-448A-A704-02E248B983DD}"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061502048"/>
      </p:ext>
    </p:extLst>
  </p:cSld>
  <p:clrMapOvr>
    <a:masterClrMapping/>
  </p:clrMapOvr>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286A72-9394-47FB-B366-BEFF569FF700}" type="datetime1">
              <a:rPr lang="en-US" smtClean="0"/>
              <a:t>6/23/2022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750419-FAA6-448A-A704-02E248B983DD}" type="slidenum">
              <a:rPr lang="en-US" smtClean="0"/>
              <a:t>‹#›</a:t>
            </a:fld>
            <a:endParaRPr lang="en-US"/>
          </a:p>
        </p:txBody>
      </p:sp>
    </p:spTree>
    <p:extLst>
      <p:ext uri="{BB962C8B-B14F-4D97-AF65-F5344CB8AC3E}">
        <p14:creationId xmlns:p14="http://schemas.microsoft.com/office/powerpoint/2010/main" val="2567415321"/>
      </p:ext>
    </p:extLst>
  </p:cSld>
  <p:clrMapOvr>
    <a:masterClrMapping/>
  </p:clrMapOvr>
  <p:hf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C286A72-9394-47FB-B366-BEFF569FF700}" type="datetime1">
              <a:rPr lang="en-US" smtClean="0"/>
              <a:t>6/23/2022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750419-FAA6-448A-A704-02E248B983DD}" type="slidenum">
              <a:rPr lang="en-US" smtClean="0"/>
              <a:t>‹#›</a:t>
            </a:fld>
            <a:endParaRPr lang="en-US"/>
          </a:p>
        </p:txBody>
      </p:sp>
    </p:spTree>
    <p:extLst>
      <p:ext uri="{BB962C8B-B14F-4D97-AF65-F5344CB8AC3E}">
        <p14:creationId xmlns:p14="http://schemas.microsoft.com/office/powerpoint/2010/main" val="1772025562"/>
      </p:ext>
    </p:extLst>
  </p:cSld>
  <p:clrMapOvr>
    <a:masterClrMapping/>
  </p:clrMapOvr>
  <p:hf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C286A72-9394-47FB-B366-BEFF569FF700}" type="datetime1">
              <a:rPr lang="en-US" smtClean="0"/>
              <a:t>6/23/2022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750419-FAA6-448A-A704-02E248B983DD}" type="slidenum">
              <a:rPr lang="en-US" smtClean="0"/>
              <a:t>‹#›</a:t>
            </a:fld>
            <a:endParaRPr lang="en-US"/>
          </a:p>
        </p:txBody>
      </p:sp>
    </p:spTree>
    <p:extLst>
      <p:ext uri="{BB962C8B-B14F-4D97-AF65-F5344CB8AC3E}">
        <p14:creationId xmlns:p14="http://schemas.microsoft.com/office/powerpoint/2010/main" val="3667976265"/>
      </p:ext>
    </p:extLst>
  </p:cSld>
  <p:clrMapOvr>
    <a:masterClrMapping/>
  </p:clrMapOvr>
  <p:hf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24CA41-2B40-4607-8966-6F1D4123CA9B}" type="datetime1">
              <a:rPr lang="en-US" smtClean="0"/>
              <a:t>6/23/2022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750419-FAA6-448A-A704-02E248B983DD}" type="slidenum">
              <a:rPr lang="en-US" smtClean="0"/>
              <a:t>‹#›</a:t>
            </a:fld>
            <a:endParaRPr lang="en-US"/>
          </a:p>
        </p:txBody>
      </p:sp>
    </p:spTree>
    <p:extLst>
      <p:ext uri="{BB962C8B-B14F-4D97-AF65-F5344CB8AC3E}">
        <p14:creationId xmlns:p14="http://schemas.microsoft.com/office/powerpoint/2010/main" val="26534648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620961-AA0D-4950-BD35-D3CFDF5E6529}" type="datetime1">
              <a:rPr lang="en-US" smtClean="0"/>
              <a:t>6/23/2022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750419-FAA6-448A-A704-02E248B983DD}" type="slidenum">
              <a:rPr lang="en-US" smtClean="0"/>
              <a:t>‹#›</a:t>
            </a:fld>
            <a:endParaRPr lang="en-US"/>
          </a:p>
        </p:txBody>
      </p:sp>
    </p:spTree>
    <p:extLst>
      <p:ext uri="{BB962C8B-B14F-4D97-AF65-F5344CB8AC3E}">
        <p14:creationId xmlns:p14="http://schemas.microsoft.com/office/powerpoint/2010/main" val="3186205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90BCEF7F-912E-435C-96C5-A593274C29FC}" type="datetime1">
              <a:rPr lang="en-US" smtClean="0"/>
              <a:t>6/23/2022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750419-FAA6-448A-A704-02E248B983DD}" type="slidenum">
              <a:rPr lang="en-US" smtClean="0"/>
              <a:t>‹#›</a:t>
            </a:fld>
            <a:endParaRPr lang="en-US"/>
          </a:p>
        </p:txBody>
      </p:sp>
    </p:spTree>
    <p:extLst>
      <p:ext uri="{BB962C8B-B14F-4D97-AF65-F5344CB8AC3E}">
        <p14:creationId xmlns:p14="http://schemas.microsoft.com/office/powerpoint/2010/main" val="3090714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AC0524-9F3D-4A71-ADE9-D09AFFEBEA8B}" type="datetime1">
              <a:rPr lang="en-US" smtClean="0"/>
              <a:t>6/23/2022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750419-FAA6-448A-A704-02E248B983DD}" type="slidenum">
              <a:rPr lang="en-US" smtClean="0"/>
              <a:t>‹#›</a:t>
            </a:fld>
            <a:endParaRPr lang="en-US"/>
          </a:p>
        </p:txBody>
      </p:sp>
    </p:spTree>
    <p:extLst>
      <p:ext uri="{BB962C8B-B14F-4D97-AF65-F5344CB8AC3E}">
        <p14:creationId xmlns:p14="http://schemas.microsoft.com/office/powerpoint/2010/main" val="3802784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6229CC-5157-4DE1-A0AE-8D3F8993C4FF}" type="datetime1">
              <a:rPr lang="en-US" smtClean="0"/>
              <a:t>6/23/2022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750419-FAA6-448A-A704-02E248B983DD}" type="slidenum">
              <a:rPr lang="en-US" smtClean="0"/>
              <a:t>‹#›</a:t>
            </a:fld>
            <a:endParaRPr lang="en-US"/>
          </a:p>
        </p:txBody>
      </p:sp>
    </p:spTree>
    <p:extLst>
      <p:ext uri="{BB962C8B-B14F-4D97-AF65-F5344CB8AC3E}">
        <p14:creationId xmlns:p14="http://schemas.microsoft.com/office/powerpoint/2010/main" val="2997122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7D19575-4D35-489E-91A2-749FF4FB7F26}" type="datetime1">
              <a:rPr lang="en-US" smtClean="0"/>
              <a:t>6/23/2022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750419-FAA6-448A-A704-02E248B983DD}" type="slidenum">
              <a:rPr lang="en-US" smtClean="0"/>
              <a:t>‹#›</a:t>
            </a:fld>
            <a:endParaRPr lang="en-US"/>
          </a:p>
        </p:txBody>
      </p:sp>
    </p:spTree>
    <p:extLst>
      <p:ext uri="{BB962C8B-B14F-4D97-AF65-F5344CB8AC3E}">
        <p14:creationId xmlns:p14="http://schemas.microsoft.com/office/powerpoint/2010/main" val="3728580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651ECCB3-A6EE-4308-8D3A-586CA167169A}" type="datetime1">
              <a:rPr lang="en-US" smtClean="0"/>
              <a:t>6/23/2022</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BA750419-FAA6-448A-A704-02E248B983DD}" type="slidenum">
              <a:rPr lang="en-US" smtClean="0"/>
              <a:t>‹#›</a:t>
            </a:fld>
            <a:endParaRPr lang="en-US"/>
          </a:p>
        </p:txBody>
      </p:sp>
    </p:spTree>
    <p:extLst>
      <p:ext uri="{BB962C8B-B14F-4D97-AF65-F5344CB8AC3E}">
        <p14:creationId xmlns:p14="http://schemas.microsoft.com/office/powerpoint/2010/main" val="3966776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ECD793A-1C83-47BA-BBBD-2CCDFDD384B8}" type="datetime1">
              <a:rPr lang="en-US" smtClean="0"/>
              <a:t>6/23/2022</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BA750419-FAA6-448A-A704-02E248B983DD}" type="slidenum">
              <a:rPr lang="en-US" smtClean="0"/>
              <a:t>‹#›</a:t>
            </a:fld>
            <a:endParaRPr lang="en-US"/>
          </a:p>
        </p:txBody>
      </p:sp>
    </p:spTree>
    <p:extLst>
      <p:ext uri="{BB962C8B-B14F-4D97-AF65-F5344CB8AC3E}">
        <p14:creationId xmlns:p14="http://schemas.microsoft.com/office/powerpoint/2010/main" val="1952393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E4A12372-FF80-4596-9ADC-4ACE88C8316E}" type="datetime1">
              <a:rPr lang="en-US" smtClean="0"/>
              <a:t>6/23/2022</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BA750419-FAA6-448A-A704-02E248B983DD}" type="slidenum">
              <a:rPr lang="en-US" smtClean="0"/>
              <a:t>‹#›</a:t>
            </a:fld>
            <a:endParaRPr lang="en-US"/>
          </a:p>
        </p:txBody>
      </p:sp>
    </p:spTree>
    <p:extLst>
      <p:ext uri="{BB962C8B-B14F-4D97-AF65-F5344CB8AC3E}">
        <p14:creationId xmlns:p14="http://schemas.microsoft.com/office/powerpoint/2010/main" val="3076098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BB1188-ECE1-413A-ADA2-13193D73FDAE}" type="datetime1">
              <a:rPr lang="en-US" smtClean="0"/>
              <a:t>6/23/2022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750419-FAA6-448A-A704-02E248B983DD}" type="slidenum">
              <a:rPr lang="en-US" smtClean="0"/>
              <a:t>‹#›</a:t>
            </a:fld>
            <a:endParaRPr lang="en-US"/>
          </a:p>
        </p:txBody>
      </p:sp>
    </p:spTree>
    <p:extLst>
      <p:ext uri="{BB962C8B-B14F-4D97-AF65-F5344CB8AC3E}">
        <p14:creationId xmlns:p14="http://schemas.microsoft.com/office/powerpoint/2010/main" val="4166354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C286A72-9394-47FB-B366-BEFF569FF700}" type="datetime1">
              <a:rPr lang="en-US" smtClean="0"/>
              <a:t>6/23/2022</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BA750419-FAA6-448A-A704-02E248B983DD}" type="slidenum">
              <a:rPr lang="en-US" smtClean="0"/>
              <a:t>‹#›</a:t>
            </a:fld>
            <a:endParaRPr lang="en-US"/>
          </a:p>
        </p:txBody>
      </p:sp>
    </p:spTree>
    <p:extLst>
      <p:ext uri="{BB962C8B-B14F-4D97-AF65-F5344CB8AC3E}">
        <p14:creationId xmlns:p14="http://schemas.microsoft.com/office/powerpoint/2010/main" val="181561022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12.xml"/><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7.xml"/><Relationship Id="rId4" Type="http://schemas.openxmlformats.org/officeDocument/2006/relationships/slide" Target="slide17.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microsoft.com/office/2018/10/relationships/comments" Target="../comments/modernComment_109_DBD71828.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microsoft.com/office/2018/10/relationships/comments" Target="../comments/modernComment_10A_6A08E6D6.xml"/><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microsoft.com/office/2018/10/relationships/comments" Target="../comments/modernComment_10B_A49F50E2.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slide" Target="slide19.xml"/><Relationship Id="rId7" Type="http://schemas.openxmlformats.org/officeDocument/2006/relationships/slide" Target="slide20.xml"/><Relationship Id="rId2" Type="http://schemas.openxmlformats.org/officeDocument/2006/relationships/slide" Target="slide18.xml"/><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slide" Target="slide11.xml"/><Relationship Id="rId4" Type="http://schemas.openxmlformats.org/officeDocument/2006/relationships/slide" Target="slide2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microsoft.com/office/2018/10/relationships/comments" Target="../comments/modernComment_10D_9AE15542.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hyperlink" Target="https://pandas.pydata.org/" TargetMode="External"/><Relationship Id="rId7" Type="http://schemas.openxmlformats.org/officeDocument/2006/relationships/slide" Target="slide27.xml"/><Relationship Id="rId2" Type="http://schemas.microsoft.com/office/2018/10/relationships/comments" Target="../comments/modernComment_11F_947368F1.xml"/><Relationship Id="rId1" Type="http://schemas.openxmlformats.org/officeDocument/2006/relationships/slideLayout" Target="../slideLayouts/slideLayout2.xml"/><Relationship Id="rId6" Type="http://schemas.openxmlformats.org/officeDocument/2006/relationships/slide" Target="slide24.xml"/><Relationship Id="rId5" Type="http://schemas.openxmlformats.org/officeDocument/2006/relationships/slide" Target="slide23.xml"/><Relationship Id="rId10" Type="http://schemas.openxmlformats.org/officeDocument/2006/relationships/slide" Target="slide25.xml"/><Relationship Id="rId4" Type="http://schemas.openxmlformats.org/officeDocument/2006/relationships/hyperlink" Target="https://matplotlib.org/" TargetMode="External"/><Relationship Id="rId9" Type="http://schemas.openxmlformats.org/officeDocument/2006/relationships/slide" Target="slide26.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microsoft.com/office/2018/10/relationships/comments" Target="../comments/modernComment_111_DAD3380.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microsoft.com/office/2018/10/relationships/comments" Target="../comments/modernComment_112_C5EF16C6.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microsoft.com/office/2018/10/relationships/comments" Target="../comments/modernComment_113_D0944A3E.xml"/><Relationship Id="rId1" Type="http://schemas.openxmlformats.org/officeDocument/2006/relationships/slideLayout" Target="../slideLayouts/slideLayout9.xml"/><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22.xml"/><Relationship Id="rId1" Type="http://schemas.openxmlformats.org/officeDocument/2006/relationships/slideLayout" Target="../slideLayouts/slideLayout2.xml"/><Relationship Id="rId5" Type="http://schemas.openxmlformats.org/officeDocument/2006/relationships/slide" Target="slide28.xml"/><Relationship Id="rId4" Type="http://schemas.openxmlformats.org/officeDocument/2006/relationships/slide" Target="slide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5.xml"/><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slide" Target="slide7.xml"/></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slide" Target="slide4.xml"/><Relationship Id="rId4" Type="http://schemas.openxmlformats.org/officeDocument/2006/relationships/slide" Target="slide11.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microsoft.com/office/2018/10/relationships/comments" Target="../comments/modernComment_105_A0457283.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3C4E7-3391-68EA-F6E2-DFD127849819}"/>
              </a:ext>
            </a:extLst>
          </p:cNvPr>
          <p:cNvSpPr>
            <a:spLocks noGrp="1"/>
          </p:cNvSpPr>
          <p:nvPr>
            <p:ph type="ctrTitle"/>
          </p:nvPr>
        </p:nvSpPr>
        <p:spPr>
          <a:xfrm>
            <a:off x="477980" y="1209901"/>
            <a:ext cx="9534699" cy="2212747"/>
          </a:xfrm>
        </p:spPr>
        <p:txBody>
          <a:bodyPr anchor="b">
            <a:normAutofit/>
          </a:bodyPr>
          <a:lstStyle/>
          <a:p>
            <a:pPr algn="l"/>
            <a:r>
              <a:rPr lang="en-US" sz="4800" dirty="0"/>
              <a:t>Weather Data Analytics Project</a:t>
            </a:r>
          </a:p>
        </p:txBody>
      </p:sp>
      <p:sp>
        <p:nvSpPr>
          <p:cNvPr id="5" name="Subtitle 4">
            <a:extLst>
              <a:ext uri="{FF2B5EF4-FFF2-40B4-BE49-F238E27FC236}">
                <a16:creationId xmlns:a16="http://schemas.microsoft.com/office/drawing/2014/main" id="{6924629D-ED85-1F2C-5382-3E226ADD2B62}"/>
              </a:ext>
            </a:extLst>
          </p:cNvPr>
          <p:cNvSpPr>
            <a:spLocks noGrp="1"/>
          </p:cNvSpPr>
          <p:nvPr>
            <p:ph type="subTitle" idx="1"/>
          </p:nvPr>
        </p:nvSpPr>
        <p:spPr>
          <a:xfrm>
            <a:off x="477980" y="4326498"/>
            <a:ext cx="4023359" cy="1754566"/>
          </a:xfrm>
        </p:spPr>
        <p:txBody>
          <a:bodyPr>
            <a:normAutofit/>
          </a:bodyPr>
          <a:lstStyle/>
          <a:p>
            <a:pPr algn="l"/>
            <a:r>
              <a:rPr lang="en-US" sz="1400" dirty="0">
                <a:solidFill>
                  <a:schemeClr val="tx1">
                    <a:lumMod val="95000"/>
                  </a:schemeClr>
                </a:solidFill>
              </a:rPr>
              <a:t>Nicholas Allen</a:t>
            </a:r>
          </a:p>
          <a:p>
            <a:pPr algn="l"/>
            <a:endParaRPr lang="en-US" sz="1400" dirty="0">
              <a:solidFill>
                <a:schemeClr val="tx1">
                  <a:lumMod val="95000"/>
                </a:schemeClr>
              </a:solidFill>
            </a:endParaRPr>
          </a:p>
          <a:p>
            <a:pPr algn="l"/>
            <a:r>
              <a:rPr lang="en-US" sz="1400" dirty="0">
                <a:solidFill>
                  <a:schemeClr val="tx1">
                    <a:lumMod val="95000"/>
                  </a:schemeClr>
                </a:solidFill>
              </a:rPr>
              <a:t>CEIS110 – Intro. To Programming</a:t>
            </a:r>
          </a:p>
          <a:p>
            <a:pPr algn="l"/>
            <a:r>
              <a:rPr lang="en-US" sz="1400" dirty="0">
                <a:solidFill>
                  <a:schemeClr val="tx1">
                    <a:lumMod val="95000"/>
                  </a:schemeClr>
                </a:solidFill>
              </a:rPr>
              <a:t>Professor </a:t>
            </a:r>
            <a:r>
              <a:rPr lang="en-US" sz="1400" dirty="0" err="1">
                <a:solidFill>
                  <a:schemeClr val="tx1">
                    <a:lumMod val="95000"/>
                  </a:schemeClr>
                </a:solidFill>
              </a:rPr>
              <a:t>Tevis</a:t>
            </a:r>
            <a:r>
              <a:rPr lang="en-US" sz="1400" dirty="0">
                <a:solidFill>
                  <a:schemeClr val="tx1">
                    <a:lumMod val="95000"/>
                  </a:schemeClr>
                </a:solidFill>
              </a:rPr>
              <a:t> Boulware</a:t>
            </a:r>
          </a:p>
          <a:p>
            <a:pPr algn="l"/>
            <a:r>
              <a:rPr lang="en-US" sz="1400" dirty="0">
                <a:solidFill>
                  <a:schemeClr val="tx1">
                    <a:lumMod val="95000"/>
                  </a:schemeClr>
                </a:solidFill>
              </a:rPr>
              <a:t>06/21/2022</a:t>
            </a:r>
          </a:p>
          <a:p>
            <a:pPr algn="l"/>
            <a:endParaRPr lang="en-US" sz="800" dirty="0"/>
          </a:p>
        </p:txBody>
      </p:sp>
      <p:sp>
        <p:nvSpPr>
          <p:cNvPr id="6" name="Date Placeholder 5">
            <a:extLst>
              <a:ext uri="{FF2B5EF4-FFF2-40B4-BE49-F238E27FC236}">
                <a16:creationId xmlns:a16="http://schemas.microsoft.com/office/drawing/2014/main" id="{4338DD92-FA08-C3DC-AD88-BCEF5D5586AE}"/>
              </a:ext>
            </a:extLst>
          </p:cNvPr>
          <p:cNvSpPr>
            <a:spLocks noGrp="1"/>
          </p:cNvSpPr>
          <p:nvPr>
            <p:ph type="dt" sz="half" idx="10"/>
          </p:nvPr>
        </p:nvSpPr>
        <p:spPr>
          <a:xfrm rot="5400000">
            <a:off x="10851536" y="594649"/>
            <a:ext cx="905327" cy="325178"/>
          </a:xfrm>
        </p:spPr>
        <p:txBody>
          <a:bodyPr>
            <a:normAutofit/>
          </a:bodyPr>
          <a:lstStyle/>
          <a:p>
            <a:pPr>
              <a:spcAft>
                <a:spcPts val="600"/>
              </a:spcAft>
            </a:pPr>
            <a:fld id="{7522A422-823A-4655-AB27-4574B960762C}" type="datetime1">
              <a:rPr lang="en-US" smtClean="0">
                <a:solidFill>
                  <a:schemeClr val="tx1">
                    <a:lumMod val="75000"/>
                  </a:schemeClr>
                </a:solidFill>
              </a:rPr>
              <a:pPr>
                <a:spcAft>
                  <a:spcPts val="600"/>
                </a:spcAft>
              </a:pPr>
              <a:t>6/23/2022</a:t>
            </a:fld>
            <a:endParaRPr lang="en-US" dirty="0">
              <a:solidFill>
                <a:schemeClr val="tx1">
                  <a:lumMod val="75000"/>
                </a:schemeClr>
              </a:solidFill>
            </a:endParaRPr>
          </a:p>
        </p:txBody>
      </p:sp>
      <p:sp>
        <p:nvSpPr>
          <p:cNvPr id="7" name="Slide Number Placeholder 6">
            <a:extLst>
              <a:ext uri="{FF2B5EF4-FFF2-40B4-BE49-F238E27FC236}">
                <a16:creationId xmlns:a16="http://schemas.microsoft.com/office/drawing/2014/main" id="{D992B9C5-97F3-067C-6BF8-3E81E1657C07}"/>
              </a:ext>
            </a:extLst>
          </p:cNvPr>
          <p:cNvSpPr>
            <a:spLocks noGrp="1"/>
          </p:cNvSpPr>
          <p:nvPr>
            <p:ph type="sldNum" sz="quarter" idx="12"/>
          </p:nvPr>
        </p:nvSpPr>
        <p:spPr>
          <a:xfrm>
            <a:off x="9448800" y="757238"/>
            <a:ext cx="2743200" cy="365125"/>
          </a:xfrm>
        </p:spPr>
        <p:txBody>
          <a:bodyPr>
            <a:normAutofit fontScale="77500" lnSpcReduction="20000"/>
          </a:bodyPr>
          <a:lstStyle/>
          <a:p>
            <a:pPr>
              <a:spcAft>
                <a:spcPts val="600"/>
              </a:spcAft>
            </a:pPr>
            <a:fld id="{BA750419-FAA6-448A-A704-02E248B983DD}" type="slidenum">
              <a:rPr lang="en-US" smtClean="0">
                <a:solidFill>
                  <a:schemeClr val="tx1"/>
                </a:solidFill>
              </a:rPr>
              <a:pPr>
                <a:spcAft>
                  <a:spcPts val="600"/>
                </a:spcAft>
              </a:pPr>
              <a:t>1</a:t>
            </a:fld>
            <a:endParaRPr lang="en-US" dirty="0">
              <a:solidFill>
                <a:schemeClr val="tx1"/>
              </a:solidFill>
            </a:endParaRPr>
          </a:p>
        </p:txBody>
      </p:sp>
    </p:spTree>
    <p:extLst>
      <p:ext uri="{BB962C8B-B14F-4D97-AF65-F5344CB8AC3E}">
        <p14:creationId xmlns:p14="http://schemas.microsoft.com/office/powerpoint/2010/main" val="365669825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447821" y="717928"/>
            <a:ext cx="9904719" cy="690975"/>
          </a:xfrm>
        </p:spPr>
        <p:txBody>
          <a:bodyPr>
            <a:normAutofit fontScale="90000"/>
          </a:bodyPr>
          <a:lstStyle/>
          <a:p>
            <a:r>
              <a:rPr lang="en-US" sz="4400" dirty="0" err="1"/>
              <a:t>Weather.db</a:t>
            </a:r>
            <a:r>
              <a:rPr lang="en-US" sz="4400" dirty="0"/>
              <a:t>: Proof of Program Execution (Screenshot)</a:t>
            </a:r>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839787" y="5605145"/>
            <a:ext cx="10446089" cy="376311"/>
          </a:xfrm>
        </p:spPr>
        <p:txBody>
          <a:bodyPr>
            <a:normAutofit fontScale="92500"/>
          </a:bodyPr>
          <a:lstStyle/>
          <a:p>
            <a:pPr algn="ctr"/>
            <a:r>
              <a:rPr lang="en-US" dirty="0"/>
              <a:t>Screenshot of Windows Explorer showing that the database file, </a:t>
            </a:r>
            <a:r>
              <a:rPr lang="en-US" dirty="0" err="1"/>
              <a:t>Weather.db</a:t>
            </a:r>
            <a:r>
              <a:rPr lang="en-US" dirty="0"/>
              <a:t>, was created when BuildWeatherDb was executed.</a:t>
            </a:r>
          </a:p>
          <a:p>
            <a:pPr algn="ctr"/>
            <a:endParaRPr lang="en-US" dirty="0"/>
          </a:p>
        </p:txBody>
      </p:sp>
      <p:sp>
        <p:nvSpPr>
          <p:cNvPr id="3" name="Date Placeholder 2">
            <a:extLst>
              <a:ext uri="{FF2B5EF4-FFF2-40B4-BE49-F238E27FC236}">
                <a16:creationId xmlns:a16="http://schemas.microsoft.com/office/drawing/2014/main" id="{9E585503-23E4-7C14-DD22-277DD4B68084}"/>
              </a:ext>
            </a:extLst>
          </p:cNvPr>
          <p:cNvSpPr>
            <a:spLocks noGrp="1"/>
          </p:cNvSpPr>
          <p:nvPr>
            <p:ph type="dt" sz="half" idx="10"/>
          </p:nvPr>
        </p:nvSpPr>
        <p:spPr>
          <a:xfrm rot="5400000">
            <a:off x="10847839" y="510400"/>
            <a:ext cx="990599" cy="304799"/>
          </a:xfrm>
        </p:spPr>
        <p:txBody>
          <a:bodyPr/>
          <a:lstStyle/>
          <a:p>
            <a:fld id="{18E0773E-E9F6-41DC-91A3-6AA832317F7E}" type="datetime1">
              <a:rPr lang="en-US" smtClean="0"/>
              <a:t>6/23/2022</a:t>
            </a:fld>
            <a:endParaRPr lang="en-US"/>
          </a:p>
        </p:txBody>
      </p:sp>
      <p:sp>
        <p:nvSpPr>
          <p:cNvPr id="4" name="Slide Number Placeholder 3">
            <a:extLst>
              <a:ext uri="{FF2B5EF4-FFF2-40B4-BE49-F238E27FC236}">
                <a16:creationId xmlns:a16="http://schemas.microsoft.com/office/drawing/2014/main" id="{6ECD1F26-4558-D71E-863D-AD2320EA2A75}"/>
              </a:ext>
            </a:extLst>
          </p:cNvPr>
          <p:cNvSpPr>
            <a:spLocks noGrp="1"/>
          </p:cNvSpPr>
          <p:nvPr>
            <p:ph type="sldNum" sz="quarter" idx="12"/>
          </p:nvPr>
        </p:nvSpPr>
        <p:spPr/>
        <p:txBody>
          <a:bodyPr/>
          <a:lstStyle/>
          <a:p>
            <a:fld id="{BA750419-FAA6-448A-A704-02E248B983DD}" type="slidenum">
              <a:rPr lang="en-US" smtClean="0"/>
              <a:t>10</a:t>
            </a:fld>
            <a:endParaRPr lang="en-US"/>
          </a:p>
        </p:txBody>
      </p:sp>
      <p:pic>
        <p:nvPicPr>
          <p:cNvPr id="8" name="Picture 7">
            <a:extLst>
              <a:ext uri="{FF2B5EF4-FFF2-40B4-BE49-F238E27FC236}">
                <a16:creationId xmlns:a16="http://schemas.microsoft.com/office/drawing/2014/main" id="{9A219F7D-A9BC-F148-DCD8-E5D296025A9F}"/>
              </a:ext>
            </a:extLst>
          </p:cNvPr>
          <p:cNvPicPr>
            <a:picLocks noChangeAspect="1"/>
          </p:cNvPicPr>
          <p:nvPr/>
        </p:nvPicPr>
        <p:blipFill>
          <a:blip r:embed="rId2"/>
          <a:stretch>
            <a:fillRect/>
          </a:stretch>
        </p:blipFill>
        <p:spPr>
          <a:xfrm>
            <a:off x="906121" y="1568750"/>
            <a:ext cx="10379755" cy="3720499"/>
          </a:xfrm>
          <a:prstGeom prst="rect">
            <a:avLst/>
          </a:prstGeom>
        </p:spPr>
      </p:pic>
    </p:spTree>
    <p:extLst>
      <p:ext uri="{BB962C8B-B14F-4D97-AF65-F5344CB8AC3E}">
        <p14:creationId xmlns:p14="http://schemas.microsoft.com/office/powerpoint/2010/main" val="1523681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A8CC6C0-DD3B-25B4-37C8-34D90645E9A2}"/>
              </a:ext>
            </a:extLst>
          </p:cNvPr>
          <p:cNvSpPr>
            <a:spLocks noGrp="1"/>
          </p:cNvSpPr>
          <p:nvPr>
            <p:ph type="title"/>
          </p:nvPr>
        </p:nvSpPr>
        <p:spPr>
          <a:xfrm>
            <a:off x="838197" y="429019"/>
            <a:ext cx="10515600" cy="872831"/>
          </a:xfrm>
        </p:spPr>
        <p:txBody>
          <a:bodyPr>
            <a:normAutofit/>
          </a:bodyPr>
          <a:lstStyle/>
          <a:p>
            <a:r>
              <a:rPr lang="en-US" dirty="0"/>
              <a:t>Data Query Using SQLite</a:t>
            </a:r>
          </a:p>
        </p:txBody>
      </p:sp>
      <p:sp>
        <p:nvSpPr>
          <p:cNvPr id="6" name="Content Placeholder 5">
            <a:extLst>
              <a:ext uri="{FF2B5EF4-FFF2-40B4-BE49-F238E27FC236}">
                <a16:creationId xmlns:a16="http://schemas.microsoft.com/office/drawing/2014/main" id="{53A95822-34DD-6764-2583-1D8227692DB9}"/>
              </a:ext>
            </a:extLst>
          </p:cNvPr>
          <p:cNvSpPr>
            <a:spLocks noGrp="1"/>
          </p:cNvSpPr>
          <p:nvPr>
            <p:ph idx="1"/>
          </p:nvPr>
        </p:nvSpPr>
        <p:spPr/>
        <p:txBody>
          <a:bodyPr>
            <a:normAutofit/>
          </a:bodyPr>
          <a:lstStyle/>
          <a:p>
            <a:pPr marL="457200" lvl="1" indent="0">
              <a:buNone/>
            </a:pPr>
            <a:r>
              <a:rPr lang="en-US" dirty="0"/>
              <a:t>In this section I will show how to use SQLite within Python to query the database and retrieve the desired data. We will go through a series of three queries; getting all the data, finding the highest and lowest temperatures, and we show all the data for only the clear days.</a:t>
            </a:r>
          </a:p>
        </p:txBody>
      </p:sp>
      <p:sp>
        <p:nvSpPr>
          <p:cNvPr id="13" name="Date Placeholder 12">
            <a:extLst>
              <a:ext uri="{FF2B5EF4-FFF2-40B4-BE49-F238E27FC236}">
                <a16:creationId xmlns:a16="http://schemas.microsoft.com/office/drawing/2014/main" id="{EC98B479-C870-5B8F-F5FF-5D3F79CF605F}"/>
              </a:ext>
            </a:extLst>
          </p:cNvPr>
          <p:cNvSpPr>
            <a:spLocks noGrp="1"/>
          </p:cNvSpPr>
          <p:nvPr>
            <p:ph type="dt" sz="half" idx="10"/>
          </p:nvPr>
        </p:nvSpPr>
        <p:spPr>
          <a:xfrm rot="5400000">
            <a:off x="10858498" y="505720"/>
            <a:ext cx="990599" cy="304799"/>
          </a:xfrm>
        </p:spPr>
        <p:txBody>
          <a:bodyPr/>
          <a:lstStyle/>
          <a:p>
            <a:fld id="{382F589C-C252-409C-8988-315D8AF1681F}" type="datetime1">
              <a:rPr lang="en-US" smtClean="0"/>
              <a:t>6/23/2022</a:t>
            </a:fld>
            <a:endParaRPr lang="en-US" dirty="0"/>
          </a:p>
        </p:txBody>
      </p:sp>
      <p:sp>
        <p:nvSpPr>
          <p:cNvPr id="14" name="Slide Number Placeholder 13">
            <a:extLst>
              <a:ext uri="{FF2B5EF4-FFF2-40B4-BE49-F238E27FC236}">
                <a16:creationId xmlns:a16="http://schemas.microsoft.com/office/drawing/2014/main" id="{BC0347E4-B3B0-4F13-3EB7-E19CE1E209CA}"/>
              </a:ext>
            </a:extLst>
          </p:cNvPr>
          <p:cNvSpPr>
            <a:spLocks noGrp="1"/>
          </p:cNvSpPr>
          <p:nvPr>
            <p:ph type="sldNum" sz="quarter" idx="12"/>
          </p:nvPr>
        </p:nvSpPr>
        <p:spPr/>
        <p:txBody>
          <a:bodyPr/>
          <a:lstStyle/>
          <a:p>
            <a:fld id="{BA750419-FAA6-448A-A704-02E248B983DD}" type="slidenum">
              <a:rPr lang="en-US" smtClean="0"/>
              <a:t>11</a:t>
            </a:fld>
            <a:endParaRPr lang="en-US"/>
          </a:p>
        </p:txBody>
      </p:sp>
      <p:sp>
        <p:nvSpPr>
          <p:cNvPr id="7" name="TextBox 6">
            <a:extLst>
              <a:ext uri="{FF2B5EF4-FFF2-40B4-BE49-F238E27FC236}">
                <a16:creationId xmlns:a16="http://schemas.microsoft.com/office/drawing/2014/main" id="{4E99451A-174F-E856-8B51-9F96AF2311EE}"/>
              </a:ext>
            </a:extLst>
          </p:cNvPr>
          <p:cNvSpPr txBox="1"/>
          <p:nvPr/>
        </p:nvSpPr>
        <p:spPr>
          <a:xfrm>
            <a:off x="5974081" y="5123475"/>
            <a:ext cx="5379717" cy="369332"/>
          </a:xfrm>
          <a:prstGeom prst="rect">
            <a:avLst/>
          </a:prstGeom>
          <a:noFill/>
        </p:spPr>
        <p:txBody>
          <a:bodyPr wrap="square" rtlCol="0">
            <a:spAutoFit/>
          </a:bodyPr>
          <a:lstStyle/>
          <a:p>
            <a:pPr algn="r"/>
            <a:r>
              <a:rPr lang="en-US" dirty="0">
                <a:solidFill>
                  <a:schemeClr val="accent1">
                    <a:lumMod val="60000"/>
                    <a:lumOff val="40000"/>
                  </a:schemeClr>
                </a:solidFill>
                <a:hlinkClick r:id="rId2" action="ppaction://hlinksldjump">
                  <a:extLst>
                    <a:ext uri="{A12FA001-AC4F-418D-AE19-62706E023703}">
                      <ahyp:hlinkClr xmlns:ahyp="http://schemas.microsoft.com/office/drawing/2018/hyperlinkcolor" val="tx"/>
                    </a:ext>
                  </a:extLst>
                </a:hlinkClick>
              </a:rPr>
              <a:t>Retrieve All Columns and All Rows – Pg. 12</a:t>
            </a:r>
            <a:endParaRPr lang="en-US" dirty="0">
              <a:solidFill>
                <a:schemeClr val="accent1">
                  <a:lumMod val="60000"/>
                  <a:lumOff val="40000"/>
                </a:schemeClr>
              </a:solidFill>
            </a:endParaRPr>
          </a:p>
        </p:txBody>
      </p:sp>
      <p:sp>
        <p:nvSpPr>
          <p:cNvPr id="8" name="TextBox 7">
            <a:extLst>
              <a:ext uri="{FF2B5EF4-FFF2-40B4-BE49-F238E27FC236}">
                <a16:creationId xmlns:a16="http://schemas.microsoft.com/office/drawing/2014/main" id="{23C4DEF0-6AE1-762F-6656-B40384E80B25}"/>
              </a:ext>
            </a:extLst>
          </p:cNvPr>
          <p:cNvSpPr txBox="1"/>
          <p:nvPr/>
        </p:nvSpPr>
        <p:spPr>
          <a:xfrm>
            <a:off x="5134708" y="5438299"/>
            <a:ext cx="6219091" cy="369332"/>
          </a:xfrm>
          <a:prstGeom prst="rect">
            <a:avLst/>
          </a:prstGeom>
          <a:noFill/>
        </p:spPr>
        <p:txBody>
          <a:bodyPr wrap="square" rtlCol="0">
            <a:spAutoFit/>
          </a:bodyPr>
          <a:lstStyle/>
          <a:p>
            <a:pPr algn="r"/>
            <a:r>
              <a:rPr lang="en-US" dirty="0">
                <a:solidFill>
                  <a:schemeClr val="accent1">
                    <a:lumMod val="60000"/>
                    <a:lumOff val="40000"/>
                  </a:schemeClr>
                </a:solidFill>
                <a:hlinkClick r:id="rId3" action="ppaction://hlinksldjump">
                  <a:extLst>
                    <a:ext uri="{A12FA001-AC4F-418D-AE19-62706E023703}">
                      <ahyp:hlinkClr xmlns:ahyp="http://schemas.microsoft.com/office/drawing/2018/hyperlinkcolor" val="tx"/>
                    </a:ext>
                  </a:extLst>
                </a:hlinkClick>
              </a:rPr>
              <a:t>Retrieve Highest and Lowest Temperatures – Pg. 14</a:t>
            </a:r>
            <a:endParaRPr lang="en-US" dirty="0">
              <a:solidFill>
                <a:schemeClr val="accent1">
                  <a:lumMod val="60000"/>
                  <a:lumOff val="40000"/>
                </a:schemeClr>
              </a:solidFill>
            </a:endParaRPr>
          </a:p>
        </p:txBody>
      </p:sp>
      <p:sp>
        <p:nvSpPr>
          <p:cNvPr id="9" name="TextBox 8">
            <a:extLst>
              <a:ext uri="{FF2B5EF4-FFF2-40B4-BE49-F238E27FC236}">
                <a16:creationId xmlns:a16="http://schemas.microsoft.com/office/drawing/2014/main" id="{DD6123E5-A8A8-FEEB-1E8E-9E604AE44BAC}"/>
              </a:ext>
            </a:extLst>
          </p:cNvPr>
          <p:cNvSpPr txBox="1"/>
          <p:nvPr/>
        </p:nvSpPr>
        <p:spPr>
          <a:xfrm>
            <a:off x="5289452" y="6142727"/>
            <a:ext cx="6064347" cy="369332"/>
          </a:xfrm>
          <a:prstGeom prst="rect">
            <a:avLst/>
          </a:prstGeom>
          <a:noFill/>
        </p:spPr>
        <p:txBody>
          <a:bodyPr wrap="square" rtlCol="0">
            <a:spAutoFit/>
          </a:bodyPr>
          <a:lstStyle/>
          <a:p>
            <a:pPr algn="r"/>
            <a:r>
              <a:rPr lang="en-US" dirty="0">
                <a:solidFill>
                  <a:schemeClr val="accent1">
                    <a:lumMod val="60000"/>
                    <a:lumOff val="40000"/>
                  </a:schemeClr>
                </a:solidFill>
                <a:hlinkClick r:id="rId4" action="ppaction://hlinksldjump">
                  <a:extLst>
                    <a:ext uri="{A12FA001-AC4F-418D-AE19-62706E023703}">
                      <ahyp:hlinkClr xmlns:ahyp="http://schemas.microsoft.com/office/drawing/2018/hyperlinkcolor" val="tx"/>
                    </a:ext>
                  </a:extLst>
                </a:hlinkClick>
              </a:rPr>
              <a:t>Next: Extracting Data into a CSV File – Pg. 17</a:t>
            </a:r>
            <a:endParaRPr lang="en-US" dirty="0">
              <a:solidFill>
                <a:schemeClr val="accent1">
                  <a:lumMod val="60000"/>
                  <a:lumOff val="40000"/>
                </a:schemeClr>
              </a:solidFill>
            </a:endParaRPr>
          </a:p>
        </p:txBody>
      </p:sp>
      <p:sp>
        <p:nvSpPr>
          <p:cNvPr id="10" name="TextBox 9">
            <a:extLst>
              <a:ext uri="{FF2B5EF4-FFF2-40B4-BE49-F238E27FC236}">
                <a16:creationId xmlns:a16="http://schemas.microsoft.com/office/drawing/2014/main" id="{7AC64B00-9F83-1B1E-1BD8-D9BF948521CF}"/>
              </a:ext>
            </a:extLst>
          </p:cNvPr>
          <p:cNvSpPr txBox="1"/>
          <p:nvPr/>
        </p:nvSpPr>
        <p:spPr>
          <a:xfrm>
            <a:off x="6217920" y="4788379"/>
            <a:ext cx="5135878" cy="369332"/>
          </a:xfrm>
          <a:prstGeom prst="rect">
            <a:avLst/>
          </a:prstGeom>
          <a:noFill/>
        </p:spPr>
        <p:txBody>
          <a:bodyPr wrap="square" rtlCol="0">
            <a:spAutoFit/>
          </a:bodyPr>
          <a:lstStyle/>
          <a:p>
            <a:pPr algn="r"/>
            <a:r>
              <a:rPr lang="en-US" dirty="0">
                <a:solidFill>
                  <a:schemeClr val="accent1">
                    <a:lumMod val="60000"/>
                    <a:lumOff val="40000"/>
                  </a:schemeClr>
                </a:solidFill>
                <a:hlinkClick r:id="rId5" action="ppaction://hlinksldjump">
                  <a:extLst>
                    <a:ext uri="{A12FA001-AC4F-418D-AE19-62706E023703}">
                      <ahyp:hlinkClr xmlns:ahyp="http://schemas.microsoft.com/office/drawing/2018/hyperlinkcolor" val="tx"/>
                    </a:ext>
                  </a:extLst>
                </a:hlinkClick>
              </a:rPr>
              <a:t>Previous: Building the Database – Pg.   7</a:t>
            </a:r>
            <a:endParaRPr lang="en-US" dirty="0">
              <a:solidFill>
                <a:schemeClr val="accent1">
                  <a:lumMod val="60000"/>
                  <a:lumOff val="40000"/>
                </a:schemeClr>
              </a:solidFill>
            </a:endParaRPr>
          </a:p>
        </p:txBody>
      </p:sp>
      <p:sp>
        <p:nvSpPr>
          <p:cNvPr id="11" name="TextBox 10">
            <a:extLst>
              <a:ext uri="{FF2B5EF4-FFF2-40B4-BE49-F238E27FC236}">
                <a16:creationId xmlns:a16="http://schemas.microsoft.com/office/drawing/2014/main" id="{DC8F5927-AA8D-7ED3-36EA-F6A6E8F719A8}"/>
              </a:ext>
            </a:extLst>
          </p:cNvPr>
          <p:cNvSpPr txBox="1"/>
          <p:nvPr/>
        </p:nvSpPr>
        <p:spPr>
          <a:xfrm>
            <a:off x="5692727" y="5789669"/>
            <a:ext cx="5661072" cy="369332"/>
          </a:xfrm>
          <a:prstGeom prst="rect">
            <a:avLst/>
          </a:prstGeom>
          <a:noFill/>
        </p:spPr>
        <p:txBody>
          <a:bodyPr wrap="square" rtlCol="0">
            <a:spAutoFit/>
          </a:bodyPr>
          <a:lstStyle/>
          <a:p>
            <a:pPr algn="r"/>
            <a:r>
              <a:rPr lang="en-US" dirty="0">
                <a:solidFill>
                  <a:schemeClr val="accent1">
                    <a:lumMod val="60000"/>
                    <a:lumOff val="40000"/>
                  </a:schemeClr>
                </a:solidFill>
                <a:hlinkClick r:id="rId6" action="ppaction://hlinksldjump">
                  <a:extLst>
                    <a:ext uri="{A12FA001-AC4F-418D-AE19-62706E023703}">
                      <ahyp:hlinkClr xmlns:ahyp="http://schemas.microsoft.com/office/drawing/2018/hyperlinkcolor" val="tx"/>
                    </a:ext>
                  </a:extLst>
                </a:hlinkClick>
              </a:rPr>
              <a:t>Retrieve All Clear Days – Pg. 15</a:t>
            </a:r>
            <a:endParaRPr lang="en-US" dirty="0">
              <a:solidFill>
                <a:schemeClr val="accent1">
                  <a:lumMod val="60000"/>
                  <a:lumOff val="40000"/>
                </a:schemeClr>
              </a:solidFill>
            </a:endParaRPr>
          </a:p>
        </p:txBody>
      </p:sp>
      <p:sp>
        <p:nvSpPr>
          <p:cNvPr id="12" name="TextBox 11">
            <a:extLst>
              <a:ext uri="{FF2B5EF4-FFF2-40B4-BE49-F238E27FC236}">
                <a16:creationId xmlns:a16="http://schemas.microsoft.com/office/drawing/2014/main" id="{715AC8B7-80DB-C260-E3AC-94DBFEE48A12}"/>
              </a:ext>
            </a:extLst>
          </p:cNvPr>
          <p:cNvSpPr txBox="1"/>
          <p:nvPr/>
        </p:nvSpPr>
        <p:spPr>
          <a:xfrm>
            <a:off x="838200" y="5345966"/>
            <a:ext cx="4545040" cy="923330"/>
          </a:xfrm>
          <a:prstGeom prst="rect">
            <a:avLst/>
          </a:prstGeom>
          <a:noFill/>
        </p:spPr>
        <p:txBody>
          <a:bodyPr wrap="square" rtlCol="0">
            <a:spAutoFit/>
          </a:bodyPr>
          <a:lstStyle/>
          <a:p>
            <a:pPr marL="457200" lvl="1" indent="0">
              <a:buNone/>
            </a:pPr>
            <a:r>
              <a:rPr lang="en-US" sz="1800" dirty="0"/>
              <a:t>You can find copy and paste code as a</a:t>
            </a:r>
          </a:p>
          <a:p>
            <a:pPr marL="457200" lvl="1" indent="0">
              <a:buNone/>
            </a:pPr>
            <a:r>
              <a:rPr lang="en-US" sz="1800" dirty="0"/>
              <a:t> comment for each slide with code.</a:t>
            </a:r>
          </a:p>
          <a:p>
            <a:endParaRPr lang="en-US" dirty="0"/>
          </a:p>
        </p:txBody>
      </p:sp>
    </p:spTree>
    <p:extLst>
      <p:ext uri="{BB962C8B-B14F-4D97-AF65-F5344CB8AC3E}">
        <p14:creationId xmlns:p14="http://schemas.microsoft.com/office/powerpoint/2010/main" val="3312087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355684" y="818930"/>
            <a:ext cx="9692057" cy="756626"/>
          </a:xfrm>
        </p:spPr>
        <p:txBody>
          <a:bodyPr vert="horz" lIns="91440" tIns="45720" rIns="91440" bIns="45720" rtlCol="0" anchor="b">
            <a:normAutofit fontScale="90000"/>
          </a:bodyPr>
          <a:lstStyle/>
          <a:p>
            <a:r>
              <a:rPr lang="en-US" sz="5000" dirty="0"/>
              <a:t>Query to Retrieve All Columns and All Rows</a:t>
            </a:r>
          </a:p>
        </p:txBody>
      </p:sp>
      <p:sp>
        <p:nvSpPr>
          <p:cNvPr id="5" name="Date Placeholder 4">
            <a:extLst>
              <a:ext uri="{FF2B5EF4-FFF2-40B4-BE49-F238E27FC236}">
                <a16:creationId xmlns:a16="http://schemas.microsoft.com/office/drawing/2014/main" id="{4161E2B8-C290-9DE3-587D-36711F30470B}"/>
              </a:ext>
            </a:extLst>
          </p:cNvPr>
          <p:cNvSpPr>
            <a:spLocks noGrp="1"/>
          </p:cNvSpPr>
          <p:nvPr>
            <p:ph type="dt" sz="half" idx="10"/>
          </p:nvPr>
        </p:nvSpPr>
        <p:spPr>
          <a:xfrm rot="5400000">
            <a:off x="10847839" y="527172"/>
            <a:ext cx="990599" cy="304799"/>
          </a:xfrm>
        </p:spPr>
        <p:txBody>
          <a:bodyPr/>
          <a:lstStyle/>
          <a:p>
            <a:fld id="{DAE50311-CCC4-464E-848A-70D457ED9867}" type="datetime1">
              <a:rPr lang="en-US" smtClean="0"/>
              <a:t>6/23/2022</a:t>
            </a:fld>
            <a:endParaRPr lang="en-US"/>
          </a:p>
        </p:txBody>
      </p:sp>
      <p:sp>
        <p:nvSpPr>
          <p:cNvPr id="6" name="Slide Number Placeholder 5">
            <a:extLst>
              <a:ext uri="{FF2B5EF4-FFF2-40B4-BE49-F238E27FC236}">
                <a16:creationId xmlns:a16="http://schemas.microsoft.com/office/drawing/2014/main" id="{8C4DF383-51BA-4599-5F8D-9D4892A1A5F9}"/>
              </a:ext>
            </a:extLst>
          </p:cNvPr>
          <p:cNvSpPr>
            <a:spLocks noGrp="1"/>
          </p:cNvSpPr>
          <p:nvPr>
            <p:ph type="sldNum" sz="quarter" idx="12"/>
          </p:nvPr>
        </p:nvSpPr>
        <p:spPr/>
        <p:txBody>
          <a:bodyPr/>
          <a:lstStyle/>
          <a:p>
            <a:fld id="{BA750419-FAA6-448A-A704-02E248B983DD}" type="slidenum">
              <a:rPr lang="en-US" smtClean="0"/>
              <a:t>12</a:t>
            </a:fld>
            <a:endParaRPr lang="en-US"/>
          </a:p>
        </p:txBody>
      </p:sp>
      <p:pic>
        <p:nvPicPr>
          <p:cNvPr id="4" name="Picture 3" descr="Text&#10;&#10;Description automatically generated">
            <a:extLst>
              <a:ext uri="{FF2B5EF4-FFF2-40B4-BE49-F238E27FC236}">
                <a16:creationId xmlns:a16="http://schemas.microsoft.com/office/drawing/2014/main" id="{E6EDDA54-21CD-6DBD-11F5-B8B19376C2E1}"/>
              </a:ext>
            </a:extLst>
          </p:cNvPr>
          <p:cNvPicPr>
            <a:picLocks noChangeAspect="1"/>
          </p:cNvPicPr>
          <p:nvPr/>
        </p:nvPicPr>
        <p:blipFill rotWithShape="1">
          <a:blip r:embed="rId3">
            <a:extLst>
              <a:ext uri="{28A0092B-C50C-407E-A947-70E740481C1C}">
                <a14:useLocalDpi xmlns:a14="http://schemas.microsoft.com/office/drawing/2010/main" val="0"/>
              </a:ext>
            </a:extLst>
          </a:blip>
          <a:srcRect r="38508"/>
          <a:stretch/>
        </p:blipFill>
        <p:spPr>
          <a:xfrm>
            <a:off x="3547773" y="1289644"/>
            <a:ext cx="5096453" cy="4972796"/>
          </a:xfrm>
          <a:prstGeom prst="rect">
            <a:avLst/>
          </a:prstGeom>
        </p:spPr>
      </p:pic>
      <p:sp>
        <p:nvSpPr>
          <p:cNvPr id="3" name="TextBox 2">
            <a:extLst>
              <a:ext uri="{FF2B5EF4-FFF2-40B4-BE49-F238E27FC236}">
                <a16:creationId xmlns:a16="http://schemas.microsoft.com/office/drawing/2014/main" id="{717AE511-C95F-4951-C033-C4454C12F7FF}"/>
              </a:ext>
            </a:extLst>
          </p:cNvPr>
          <p:cNvSpPr txBox="1"/>
          <p:nvPr/>
        </p:nvSpPr>
        <p:spPr>
          <a:xfrm>
            <a:off x="526072" y="6262440"/>
            <a:ext cx="11139854" cy="369332"/>
          </a:xfrm>
          <a:prstGeom prst="rect">
            <a:avLst/>
          </a:prstGeom>
          <a:noFill/>
        </p:spPr>
        <p:txBody>
          <a:bodyPr wrap="square" rtlCol="0">
            <a:spAutoFit/>
          </a:bodyPr>
          <a:lstStyle/>
          <a:p>
            <a:pPr algn="ctr"/>
            <a:r>
              <a:rPr lang="en-US" dirty="0"/>
              <a:t>Screenshot of </a:t>
            </a:r>
            <a:r>
              <a:rPr lang="en-US" dirty="0" err="1"/>
              <a:t>QueryWeatherDb</a:t>
            </a:r>
            <a:r>
              <a:rPr lang="en-US" dirty="0"/>
              <a:t> code </a:t>
            </a:r>
          </a:p>
        </p:txBody>
      </p:sp>
    </p:spTree>
    <p:extLst>
      <p:ext uri="{BB962C8B-B14F-4D97-AF65-F5344CB8AC3E}">
        <p14:creationId xmlns:p14="http://schemas.microsoft.com/office/powerpoint/2010/main" val="3688306728"/>
      </p:ext>
    </p:extLst>
  </p:cSld>
  <p:clrMapOvr>
    <a:masterClrMapping/>
  </p:clrMapOvr>
  <p:extLst>
    <p:ext uri="{6950BFC3-D8DA-4A85-94F7-54DA5524770B}">
      <p188:commentRel xmlns:p188="http://schemas.microsoft.com/office/powerpoint/2018/8/main" r:id="rId2"/>
    </p:ext>
  </p:extLs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23D934-D2E3-824C-4D53-2035EAAF967C}"/>
              </a:ext>
            </a:extLst>
          </p:cNvPr>
          <p:cNvSpPr>
            <a:spLocks noGrp="1"/>
          </p:cNvSpPr>
          <p:nvPr>
            <p:ph type="title"/>
          </p:nvPr>
        </p:nvSpPr>
        <p:spPr>
          <a:xfrm>
            <a:off x="730356" y="465939"/>
            <a:ext cx="10515600" cy="708932"/>
          </a:xfrm>
        </p:spPr>
        <p:txBody>
          <a:bodyPr>
            <a:normAutofit fontScale="90000"/>
          </a:bodyPr>
          <a:lstStyle/>
          <a:p>
            <a:r>
              <a:rPr lang="en-US" dirty="0" err="1"/>
              <a:t>QueryWeatherDb</a:t>
            </a:r>
            <a:r>
              <a:rPr lang="en-US" dirty="0"/>
              <a:t> Running (Screenshot)</a:t>
            </a:r>
          </a:p>
        </p:txBody>
      </p:sp>
      <p:pic>
        <p:nvPicPr>
          <p:cNvPr id="7" name="Content Placeholder 6" descr="A picture containing graphical user interface&#10;&#10;Description automatically generated">
            <a:extLst>
              <a:ext uri="{FF2B5EF4-FFF2-40B4-BE49-F238E27FC236}">
                <a16:creationId xmlns:a16="http://schemas.microsoft.com/office/drawing/2014/main" id="{A8F80D2C-3294-E2D7-2CD9-4841156C8F6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52324" y="1296093"/>
            <a:ext cx="9071664" cy="4804103"/>
          </a:xfrm>
          <a:prstGeom prst="rect">
            <a:avLst/>
          </a:prstGeom>
        </p:spPr>
      </p:pic>
      <p:sp>
        <p:nvSpPr>
          <p:cNvPr id="9" name="Date Placeholder 8">
            <a:extLst>
              <a:ext uri="{FF2B5EF4-FFF2-40B4-BE49-F238E27FC236}">
                <a16:creationId xmlns:a16="http://schemas.microsoft.com/office/drawing/2014/main" id="{56411545-469B-2D81-9EA2-C6CDC8791FC5}"/>
              </a:ext>
            </a:extLst>
          </p:cNvPr>
          <p:cNvSpPr>
            <a:spLocks noGrp="1"/>
          </p:cNvSpPr>
          <p:nvPr>
            <p:ph type="dt" sz="half" idx="10"/>
          </p:nvPr>
        </p:nvSpPr>
        <p:spPr>
          <a:xfrm rot="5400000">
            <a:off x="10847839" y="527172"/>
            <a:ext cx="990599" cy="304799"/>
          </a:xfrm>
        </p:spPr>
        <p:txBody>
          <a:bodyPr/>
          <a:lstStyle/>
          <a:p>
            <a:fld id="{9FFCA447-5155-4679-BD56-262F6D7C9E6D}" type="datetime1">
              <a:rPr lang="en-US" smtClean="0"/>
              <a:t>6/23/2022</a:t>
            </a:fld>
            <a:endParaRPr lang="en-US"/>
          </a:p>
        </p:txBody>
      </p:sp>
      <p:sp>
        <p:nvSpPr>
          <p:cNvPr id="10" name="Slide Number Placeholder 9">
            <a:extLst>
              <a:ext uri="{FF2B5EF4-FFF2-40B4-BE49-F238E27FC236}">
                <a16:creationId xmlns:a16="http://schemas.microsoft.com/office/drawing/2014/main" id="{552C7CF3-504E-56C3-4098-AE7D164FB3C0}"/>
              </a:ext>
            </a:extLst>
          </p:cNvPr>
          <p:cNvSpPr>
            <a:spLocks noGrp="1"/>
          </p:cNvSpPr>
          <p:nvPr>
            <p:ph type="sldNum" sz="quarter" idx="12"/>
          </p:nvPr>
        </p:nvSpPr>
        <p:spPr/>
        <p:txBody>
          <a:bodyPr/>
          <a:lstStyle/>
          <a:p>
            <a:fld id="{BA750419-FAA6-448A-A704-02E248B983DD}" type="slidenum">
              <a:rPr lang="en-US" smtClean="0"/>
              <a:t>13</a:t>
            </a:fld>
            <a:endParaRPr lang="en-US"/>
          </a:p>
        </p:txBody>
      </p:sp>
      <p:sp>
        <p:nvSpPr>
          <p:cNvPr id="8" name="TextBox 7">
            <a:extLst>
              <a:ext uri="{FF2B5EF4-FFF2-40B4-BE49-F238E27FC236}">
                <a16:creationId xmlns:a16="http://schemas.microsoft.com/office/drawing/2014/main" id="{D69913FF-5418-AFDD-8C60-022768734A0A}"/>
              </a:ext>
            </a:extLst>
          </p:cNvPr>
          <p:cNvSpPr txBox="1"/>
          <p:nvPr/>
        </p:nvSpPr>
        <p:spPr>
          <a:xfrm>
            <a:off x="526073" y="6255936"/>
            <a:ext cx="11139854" cy="369332"/>
          </a:xfrm>
          <a:prstGeom prst="rect">
            <a:avLst/>
          </a:prstGeom>
          <a:noFill/>
        </p:spPr>
        <p:txBody>
          <a:bodyPr wrap="square" rtlCol="0">
            <a:spAutoFit/>
          </a:bodyPr>
          <a:lstStyle/>
          <a:p>
            <a:pPr algn="ctr"/>
            <a:r>
              <a:rPr lang="en-US" dirty="0"/>
              <a:t>Screenshot of </a:t>
            </a:r>
            <a:r>
              <a:rPr lang="en-US" dirty="0" err="1"/>
              <a:t>QueryWeatherDb</a:t>
            </a:r>
            <a:r>
              <a:rPr lang="en-US" dirty="0"/>
              <a:t> running and displaying all the data from each column and row. </a:t>
            </a:r>
          </a:p>
        </p:txBody>
      </p:sp>
    </p:spTree>
    <p:extLst>
      <p:ext uri="{BB962C8B-B14F-4D97-AF65-F5344CB8AC3E}">
        <p14:creationId xmlns:p14="http://schemas.microsoft.com/office/powerpoint/2010/main" val="540134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pic>
        <p:nvPicPr>
          <p:cNvPr id="8" name="Picture 7" descr="Text&#10;&#10;Description automatically generated">
            <a:extLst>
              <a:ext uri="{FF2B5EF4-FFF2-40B4-BE49-F238E27FC236}">
                <a16:creationId xmlns:a16="http://schemas.microsoft.com/office/drawing/2014/main" id="{54A116AC-6BDB-1BEE-AEE0-20F7206485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3726" y="1359537"/>
            <a:ext cx="6804546" cy="3921969"/>
          </a:xfrm>
          <a:prstGeom prst="rect">
            <a:avLst/>
          </a:prstGeom>
        </p:spPr>
      </p:pic>
      <p:pic>
        <p:nvPicPr>
          <p:cNvPr id="10" name="Picture 9" descr="Text&#10;&#10;Description automatically generated">
            <a:extLst>
              <a:ext uri="{FF2B5EF4-FFF2-40B4-BE49-F238E27FC236}">
                <a16:creationId xmlns:a16="http://schemas.microsoft.com/office/drawing/2014/main" id="{E6B7B0D1-C949-FA62-BDFB-D300066668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072" y="6000956"/>
            <a:ext cx="3545342" cy="607099"/>
          </a:xfrm>
          <a:prstGeom prst="rect">
            <a:avLst/>
          </a:prstGeom>
        </p:spPr>
      </p:pic>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526072" y="640087"/>
            <a:ext cx="11616397" cy="719450"/>
          </a:xfrm>
        </p:spPr>
        <p:txBody>
          <a:bodyPr vert="horz" lIns="91440" tIns="45720" rIns="91440" bIns="45720" rtlCol="0" anchor="b">
            <a:normAutofit fontScale="90000"/>
          </a:bodyPr>
          <a:lstStyle/>
          <a:p>
            <a:r>
              <a:rPr lang="en-US" sz="4400" kern="1200" dirty="0">
                <a:latin typeface="+mj-lt"/>
                <a:ea typeface="+mj-ea"/>
                <a:cs typeface="+mj-cs"/>
              </a:rPr>
              <a:t>Query to retrieve lowest and highest temperatures</a:t>
            </a:r>
          </a:p>
        </p:txBody>
      </p:sp>
      <p:sp>
        <p:nvSpPr>
          <p:cNvPr id="3" name="Date Placeholder 2">
            <a:extLst>
              <a:ext uri="{FF2B5EF4-FFF2-40B4-BE49-F238E27FC236}">
                <a16:creationId xmlns:a16="http://schemas.microsoft.com/office/drawing/2014/main" id="{28B0DB72-E43B-0F2D-D540-9A1BAB2E63A0}"/>
              </a:ext>
            </a:extLst>
          </p:cNvPr>
          <p:cNvSpPr>
            <a:spLocks noGrp="1"/>
          </p:cNvSpPr>
          <p:nvPr>
            <p:ph type="dt" sz="half" idx="10"/>
          </p:nvPr>
        </p:nvSpPr>
        <p:spPr>
          <a:xfrm rot="5400000">
            <a:off x="10847839" y="527172"/>
            <a:ext cx="990599" cy="304799"/>
          </a:xfrm>
        </p:spPr>
        <p:txBody>
          <a:bodyPr/>
          <a:lstStyle/>
          <a:p>
            <a:fld id="{BF04BB3D-3F26-44D7-B597-D8899A0360C7}" type="datetime1">
              <a:rPr lang="en-US" smtClean="0"/>
              <a:t>6/23/2022</a:t>
            </a:fld>
            <a:endParaRPr lang="en-US" dirty="0"/>
          </a:p>
        </p:txBody>
      </p:sp>
      <p:sp>
        <p:nvSpPr>
          <p:cNvPr id="4" name="Slide Number Placeholder 3">
            <a:extLst>
              <a:ext uri="{FF2B5EF4-FFF2-40B4-BE49-F238E27FC236}">
                <a16:creationId xmlns:a16="http://schemas.microsoft.com/office/drawing/2014/main" id="{D2D6432C-DB76-E86F-FEC4-69733CA5CA1C}"/>
              </a:ext>
            </a:extLst>
          </p:cNvPr>
          <p:cNvSpPr>
            <a:spLocks noGrp="1"/>
          </p:cNvSpPr>
          <p:nvPr>
            <p:ph type="sldNum" sz="quarter" idx="12"/>
          </p:nvPr>
        </p:nvSpPr>
        <p:spPr/>
        <p:txBody>
          <a:bodyPr/>
          <a:lstStyle/>
          <a:p>
            <a:fld id="{BA750419-FAA6-448A-A704-02E248B983DD}" type="slidenum">
              <a:rPr lang="en-US" smtClean="0"/>
              <a:t>14</a:t>
            </a:fld>
            <a:endParaRPr lang="en-US"/>
          </a:p>
        </p:txBody>
      </p:sp>
      <p:sp>
        <p:nvSpPr>
          <p:cNvPr id="9" name="TextBox 8">
            <a:extLst>
              <a:ext uri="{FF2B5EF4-FFF2-40B4-BE49-F238E27FC236}">
                <a16:creationId xmlns:a16="http://schemas.microsoft.com/office/drawing/2014/main" id="{0F3C8578-B72C-B8E4-D6C2-20753F9DD790}"/>
              </a:ext>
            </a:extLst>
          </p:cNvPr>
          <p:cNvSpPr txBox="1"/>
          <p:nvPr/>
        </p:nvSpPr>
        <p:spPr>
          <a:xfrm>
            <a:off x="526072" y="5380401"/>
            <a:ext cx="11139854" cy="369332"/>
          </a:xfrm>
          <a:prstGeom prst="rect">
            <a:avLst/>
          </a:prstGeom>
          <a:noFill/>
        </p:spPr>
        <p:txBody>
          <a:bodyPr wrap="square" rtlCol="0">
            <a:spAutoFit/>
          </a:bodyPr>
          <a:lstStyle/>
          <a:p>
            <a:pPr algn="ctr"/>
            <a:r>
              <a:rPr lang="en-US" dirty="0"/>
              <a:t>Screenshot of </a:t>
            </a:r>
            <a:r>
              <a:rPr lang="en-US" dirty="0" err="1"/>
              <a:t>QueryWeatherDb</a:t>
            </a:r>
            <a:r>
              <a:rPr lang="en-US" dirty="0"/>
              <a:t> altered to display only the minimum and maximum temperatures.</a:t>
            </a:r>
          </a:p>
        </p:txBody>
      </p:sp>
      <p:sp>
        <p:nvSpPr>
          <p:cNvPr id="11" name="TextBox 10">
            <a:extLst>
              <a:ext uri="{FF2B5EF4-FFF2-40B4-BE49-F238E27FC236}">
                <a16:creationId xmlns:a16="http://schemas.microsoft.com/office/drawing/2014/main" id="{EFDF88A7-4895-FCED-B532-9EB497F5FF6C}"/>
              </a:ext>
            </a:extLst>
          </p:cNvPr>
          <p:cNvSpPr txBox="1"/>
          <p:nvPr/>
        </p:nvSpPr>
        <p:spPr>
          <a:xfrm>
            <a:off x="4071414" y="6029084"/>
            <a:ext cx="6349919" cy="646331"/>
          </a:xfrm>
          <a:prstGeom prst="rect">
            <a:avLst/>
          </a:prstGeom>
          <a:noFill/>
        </p:spPr>
        <p:txBody>
          <a:bodyPr wrap="square" rtlCol="0">
            <a:spAutoFit/>
          </a:bodyPr>
          <a:lstStyle/>
          <a:p>
            <a:r>
              <a:rPr lang="en-US" dirty="0"/>
              <a:t>Screenshot of </a:t>
            </a:r>
            <a:r>
              <a:rPr lang="en-US" dirty="0" err="1"/>
              <a:t>QueryWeatherDb</a:t>
            </a:r>
            <a:r>
              <a:rPr lang="en-US" dirty="0"/>
              <a:t> running and displaying the minimum and maximum temperatures. </a:t>
            </a:r>
          </a:p>
        </p:txBody>
      </p:sp>
    </p:spTree>
    <p:extLst>
      <p:ext uri="{BB962C8B-B14F-4D97-AF65-F5344CB8AC3E}">
        <p14:creationId xmlns:p14="http://schemas.microsoft.com/office/powerpoint/2010/main" val="1778968278"/>
      </p:ext>
    </p:extLst>
  </p:cSld>
  <p:clrMapOvr>
    <a:masterClrMapping/>
  </p:clrMapOvr>
  <p:extLst>
    <p:ext uri="{6950BFC3-D8DA-4A85-94F7-54DA5524770B}">
      <p188:commentRel xmlns:p188="http://schemas.microsoft.com/office/powerpoint/2018/8/main" r:id="rId2"/>
    </p:ext>
  </p:extLs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311618" y="261840"/>
            <a:ext cx="9869952" cy="1497071"/>
          </a:xfrm>
        </p:spPr>
        <p:txBody>
          <a:bodyPr vert="horz" lIns="91440" tIns="45720" rIns="91440" bIns="45720" rtlCol="0" anchor="b">
            <a:normAutofit fontScale="90000"/>
          </a:bodyPr>
          <a:lstStyle/>
          <a:p>
            <a:r>
              <a:rPr lang="en-US" sz="5400" dirty="0"/>
              <a:t>Code to Query to retrieve all clear days</a:t>
            </a:r>
          </a:p>
        </p:txBody>
      </p:sp>
      <p:sp>
        <p:nvSpPr>
          <p:cNvPr id="3" name="Date Placeholder 2">
            <a:extLst>
              <a:ext uri="{FF2B5EF4-FFF2-40B4-BE49-F238E27FC236}">
                <a16:creationId xmlns:a16="http://schemas.microsoft.com/office/drawing/2014/main" id="{EE0155C3-7D91-248B-6F59-7FAA6453E0E4}"/>
              </a:ext>
            </a:extLst>
          </p:cNvPr>
          <p:cNvSpPr>
            <a:spLocks noGrp="1"/>
          </p:cNvSpPr>
          <p:nvPr>
            <p:ph type="dt" sz="half" idx="10"/>
          </p:nvPr>
        </p:nvSpPr>
        <p:spPr>
          <a:xfrm rot="5400000">
            <a:off x="10847839" y="527172"/>
            <a:ext cx="990599" cy="304799"/>
          </a:xfrm>
        </p:spPr>
        <p:txBody>
          <a:bodyPr/>
          <a:lstStyle/>
          <a:p>
            <a:fld id="{021D5E30-99A1-4A1E-B50D-EDC6FFD5BE83}" type="datetime1">
              <a:rPr lang="en-US" smtClean="0"/>
              <a:t>6/23/2022</a:t>
            </a:fld>
            <a:endParaRPr lang="en-US" dirty="0"/>
          </a:p>
        </p:txBody>
      </p:sp>
      <p:sp>
        <p:nvSpPr>
          <p:cNvPr id="4" name="Slide Number Placeholder 3">
            <a:extLst>
              <a:ext uri="{FF2B5EF4-FFF2-40B4-BE49-F238E27FC236}">
                <a16:creationId xmlns:a16="http://schemas.microsoft.com/office/drawing/2014/main" id="{CE23DBD4-4552-39FE-1036-DA4C76F27CD9}"/>
              </a:ext>
            </a:extLst>
          </p:cNvPr>
          <p:cNvSpPr>
            <a:spLocks noGrp="1"/>
          </p:cNvSpPr>
          <p:nvPr>
            <p:ph type="sldNum" sz="quarter" idx="12"/>
          </p:nvPr>
        </p:nvSpPr>
        <p:spPr/>
        <p:txBody>
          <a:bodyPr/>
          <a:lstStyle/>
          <a:p>
            <a:fld id="{BA750419-FAA6-448A-A704-02E248B983DD}" type="slidenum">
              <a:rPr lang="en-US" smtClean="0"/>
              <a:t>15</a:t>
            </a:fld>
            <a:endParaRPr lang="en-US"/>
          </a:p>
        </p:txBody>
      </p:sp>
      <p:pic>
        <p:nvPicPr>
          <p:cNvPr id="8" name="Picture 7" descr="Text&#10;&#10;Description automatically generated">
            <a:extLst>
              <a:ext uri="{FF2B5EF4-FFF2-40B4-BE49-F238E27FC236}">
                <a16:creationId xmlns:a16="http://schemas.microsoft.com/office/drawing/2014/main" id="{9134940B-8FE5-8503-E39D-99DAF06618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1474" y="1849035"/>
            <a:ext cx="7429051" cy="4531720"/>
          </a:xfrm>
          <a:prstGeom prst="rect">
            <a:avLst/>
          </a:prstGeom>
        </p:spPr>
      </p:pic>
      <p:sp>
        <p:nvSpPr>
          <p:cNvPr id="9" name="TextBox 8">
            <a:extLst>
              <a:ext uri="{FF2B5EF4-FFF2-40B4-BE49-F238E27FC236}">
                <a16:creationId xmlns:a16="http://schemas.microsoft.com/office/drawing/2014/main" id="{95F2D0AD-FB31-5730-0F2A-0286A3B82E82}"/>
              </a:ext>
            </a:extLst>
          </p:cNvPr>
          <p:cNvSpPr txBox="1"/>
          <p:nvPr/>
        </p:nvSpPr>
        <p:spPr>
          <a:xfrm>
            <a:off x="1597121" y="6411494"/>
            <a:ext cx="8997755" cy="369332"/>
          </a:xfrm>
          <a:prstGeom prst="rect">
            <a:avLst/>
          </a:prstGeom>
          <a:noFill/>
        </p:spPr>
        <p:txBody>
          <a:bodyPr wrap="square" rtlCol="0">
            <a:spAutoFit/>
          </a:bodyPr>
          <a:lstStyle/>
          <a:p>
            <a:pPr algn="ctr"/>
            <a:r>
              <a:rPr lang="en-US" dirty="0"/>
              <a:t>Screenshot of </a:t>
            </a:r>
            <a:r>
              <a:rPr lang="en-US" dirty="0" err="1"/>
              <a:t>QueryWeatherDb</a:t>
            </a:r>
            <a:r>
              <a:rPr lang="en-US" dirty="0"/>
              <a:t> altered to display the data for only Clear days.</a:t>
            </a:r>
          </a:p>
        </p:txBody>
      </p:sp>
    </p:spTree>
    <p:extLst>
      <p:ext uri="{BB962C8B-B14F-4D97-AF65-F5344CB8AC3E}">
        <p14:creationId xmlns:p14="http://schemas.microsoft.com/office/powerpoint/2010/main" val="2761904354"/>
      </p:ext>
    </p:extLst>
  </p:cSld>
  <p:clrMapOvr>
    <a:masterClrMapping/>
  </p:clrMapOvr>
  <p:extLst>
    <p:ext uri="{6950BFC3-D8DA-4A85-94F7-54DA5524770B}">
      <p188:commentRel xmlns:p188="http://schemas.microsoft.com/office/powerpoint/2018/8/main" r:id="rId2"/>
    </p:ext>
  </p:extLs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526073" y="422146"/>
            <a:ext cx="9538716" cy="641270"/>
          </a:xfrm>
        </p:spPr>
        <p:txBody>
          <a:bodyPr vert="horz" lIns="91440" tIns="45720" rIns="91440" bIns="45720" rtlCol="0" anchor="b">
            <a:normAutofit fontScale="90000"/>
          </a:bodyPr>
          <a:lstStyle/>
          <a:p>
            <a:pPr algn="ctr"/>
            <a:r>
              <a:rPr lang="en-US" sz="5400" dirty="0"/>
              <a:t>Query to retrieve all clear days</a:t>
            </a:r>
          </a:p>
        </p:txBody>
      </p:sp>
      <p:sp>
        <p:nvSpPr>
          <p:cNvPr id="3" name="Date Placeholder 2">
            <a:extLst>
              <a:ext uri="{FF2B5EF4-FFF2-40B4-BE49-F238E27FC236}">
                <a16:creationId xmlns:a16="http://schemas.microsoft.com/office/drawing/2014/main" id="{DEDE2E6C-8FAA-7133-6B08-3C1883C4CE09}"/>
              </a:ext>
            </a:extLst>
          </p:cNvPr>
          <p:cNvSpPr>
            <a:spLocks noGrp="1"/>
          </p:cNvSpPr>
          <p:nvPr>
            <p:ph type="dt" sz="half" idx="10"/>
          </p:nvPr>
        </p:nvSpPr>
        <p:spPr>
          <a:xfrm rot="5400000">
            <a:off x="10812510" y="527172"/>
            <a:ext cx="990599" cy="304799"/>
          </a:xfrm>
        </p:spPr>
        <p:txBody>
          <a:bodyPr/>
          <a:lstStyle/>
          <a:p>
            <a:fld id="{927FE4E0-C2C3-4146-90A1-C5CF32121994}" type="datetime1">
              <a:rPr lang="en-US" smtClean="0"/>
              <a:t>6/23/2022</a:t>
            </a:fld>
            <a:endParaRPr lang="en-US" dirty="0"/>
          </a:p>
        </p:txBody>
      </p:sp>
      <p:sp>
        <p:nvSpPr>
          <p:cNvPr id="4" name="Slide Number Placeholder 3">
            <a:extLst>
              <a:ext uri="{FF2B5EF4-FFF2-40B4-BE49-F238E27FC236}">
                <a16:creationId xmlns:a16="http://schemas.microsoft.com/office/drawing/2014/main" id="{D74C9CBD-BC44-1E4A-3341-DC43655927B1}"/>
              </a:ext>
            </a:extLst>
          </p:cNvPr>
          <p:cNvSpPr>
            <a:spLocks noGrp="1"/>
          </p:cNvSpPr>
          <p:nvPr>
            <p:ph type="sldNum" sz="quarter" idx="12"/>
          </p:nvPr>
        </p:nvSpPr>
        <p:spPr/>
        <p:txBody>
          <a:bodyPr/>
          <a:lstStyle/>
          <a:p>
            <a:fld id="{BA750419-FAA6-448A-A704-02E248B983DD}" type="slidenum">
              <a:rPr lang="en-US" smtClean="0"/>
              <a:t>16</a:t>
            </a:fld>
            <a:endParaRPr lang="en-US"/>
          </a:p>
        </p:txBody>
      </p:sp>
      <p:pic>
        <p:nvPicPr>
          <p:cNvPr id="10" name="Picture 9" descr="A picture containing table&#10;&#10;Description automatically generated">
            <a:extLst>
              <a:ext uri="{FF2B5EF4-FFF2-40B4-BE49-F238E27FC236}">
                <a16:creationId xmlns:a16="http://schemas.microsoft.com/office/drawing/2014/main" id="{E3893A24-1EBF-0CA4-4DCE-DADE9F4453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8182" y="1225222"/>
            <a:ext cx="3535636" cy="5083851"/>
          </a:xfrm>
          <a:prstGeom prst="rect">
            <a:avLst/>
          </a:prstGeom>
        </p:spPr>
      </p:pic>
      <p:sp>
        <p:nvSpPr>
          <p:cNvPr id="5" name="TextBox 4">
            <a:extLst>
              <a:ext uri="{FF2B5EF4-FFF2-40B4-BE49-F238E27FC236}">
                <a16:creationId xmlns:a16="http://schemas.microsoft.com/office/drawing/2014/main" id="{80491F33-E886-9F77-E849-785F8898382F}"/>
              </a:ext>
            </a:extLst>
          </p:cNvPr>
          <p:cNvSpPr txBox="1"/>
          <p:nvPr/>
        </p:nvSpPr>
        <p:spPr>
          <a:xfrm>
            <a:off x="1326642" y="6309073"/>
            <a:ext cx="9538716" cy="369332"/>
          </a:xfrm>
          <a:prstGeom prst="rect">
            <a:avLst/>
          </a:prstGeom>
          <a:noFill/>
        </p:spPr>
        <p:txBody>
          <a:bodyPr wrap="square" rtlCol="0">
            <a:spAutoFit/>
          </a:bodyPr>
          <a:lstStyle/>
          <a:p>
            <a:pPr algn="ctr"/>
            <a:r>
              <a:rPr lang="en-US" dirty="0"/>
              <a:t>Screenshot of </a:t>
            </a:r>
            <a:r>
              <a:rPr lang="en-US" dirty="0" err="1"/>
              <a:t>QueryWeatherDb</a:t>
            </a:r>
            <a:r>
              <a:rPr lang="en-US" dirty="0"/>
              <a:t> running and displaying the data for only Clear days.</a:t>
            </a:r>
          </a:p>
        </p:txBody>
      </p:sp>
    </p:spTree>
    <p:extLst>
      <p:ext uri="{BB962C8B-B14F-4D97-AF65-F5344CB8AC3E}">
        <p14:creationId xmlns:p14="http://schemas.microsoft.com/office/powerpoint/2010/main" val="1105059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A8CC6C0-DD3B-25B4-37C8-34D90645E9A2}"/>
              </a:ext>
            </a:extLst>
          </p:cNvPr>
          <p:cNvSpPr>
            <a:spLocks noGrp="1"/>
          </p:cNvSpPr>
          <p:nvPr>
            <p:ph type="title"/>
          </p:nvPr>
        </p:nvSpPr>
        <p:spPr>
          <a:xfrm>
            <a:off x="838200" y="403603"/>
            <a:ext cx="10515600" cy="830443"/>
          </a:xfrm>
        </p:spPr>
        <p:txBody>
          <a:bodyPr>
            <a:normAutofit/>
          </a:bodyPr>
          <a:lstStyle/>
          <a:p>
            <a:r>
              <a:rPr lang="en-US" dirty="0"/>
              <a:t>Extracting Data Into a CSV File</a:t>
            </a:r>
          </a:p>
        </p:txBody>
      </p:sp>
      <p:sp>
        <p:nvSpPr>
          <p:cNvPr id="6" name="Content Placeholder 5">
            <a:extLst>
              <a:ext uri="{FF2B5EF4-FFF2-40B4-BE49-F238E27FC236}">
                <a16:creationId xmlns:a16="http://schemas.microsoft.com/office/drawing/2014/main" id="{53A95822-34DD-6764-2583-1D8227692DB9}"/>
              </a:ext>
            </a:extLst>
          </p:cNvPr>
          <p:cNvSpPr>
            <a:spLocks noGrp="1"/>
          </p:cNvSpPr>
          <p:nvPr>
            <p:ph idx="1"/>
          </p:nvPr>
        </p:nvSpPr>
        <p:spPr/>
        <p:txBody>
          <a:bodyPr>
            <a:normAutofit/>
          </a:bodyPr>
          <a:lstStyle/>
          <a:p>
            <a:pPr marL="457200" lvl="1" indent="0">
              <a:buNone/>
            </a:pPr>
            <a:r>
              <a:rPr lang="en-US" dirty="0"/>
              <a:t>We have learned how to query the database and retrieve only the data specified. In this next section, we extract the temperature and humidity from the database and save it into a “Comma Separated Values” (.CSV) file</a:t>
            </a:r>
          </a:p>
        </p:txBody>
      </p:sp>
      <p:sp>
        <p:nvSpPr>
          <p:cNvPr id="2" name="Date Placeholder 1">
            <a:extLst>
              <a:ext uri="{FF2B5EF4-FFF2-40B4-BE49-F238E27FC236}">
                <a16:creationId xmlns:a16="http://schemas.microsoft.com/office/drawing/2014/main" id="{BE54AB42-B1FF-2BAF-553B-CB95763D3616}"/>
              </a:ext>
            </a:extLst>
          </p:cNvPr>
          <p:cNvSpPr>
            <a:spLocks noGrp="1"/>
          </p:cNvSpPr>
          <p:nvPr>
            <p:ph type="dt" sz="half" idx="10"/>
          </p:nvPr>
        </p:nvSpPr>
        <p:spPr>
          <a:xfrm rot="5400000">
            <a:off x="10847839" y="502455"/>
            <a:ext cx="990599" cy="304799"/>
          </a:xfrm>
        </p:spPr>
        <p:txBody>
          <a:bodyPr/>
          <a:lstStyle/>
          <a:p>
            <a:fld id="{1FBB0172-DDCD-482E-AB24-08DE6186F370}" type="datetime1">
              <a:rPr lang="en-US" smtClean="0"/>
              <a:t>6/23/2022</a:t>
            </a:fld>
            <a:endParaRPr lang="en-US"/>
          </a:p>
        </p:txBody>
      </p:sp>
      <p:sp>
        <p:nvSpPr>
          <p:cNvPr id="3" name="Slide Number Placeholder 2">
            <a:extLst>
              <a:ext uri="{FF2B5EF4-FFF2-40B4-BE49-F238E27FC236}">
                <a16:creationId xmlns:a16="http://schemas.microsoft.com/office/drawing/2014/main" id="{1DE8669A-6845-B289-C0B8-0D66A7150DC3}"/>
              </a:ext>
            </a:extLst>
          </p:cNvPr>
          <p:cNvSpPr>
            <a:spLocks noGrp="1"/>
          </p:cNvSpPr>
          <p:nvPr>
            <p:ph type="sldNum" sz="quarter" idx="12"/>
          </p:nvPr>
        </p:nvSpPr>
        <p:spPr/>
        <p:txBody>
          <a:bodyPr/>
          <a:lstStyle/>
          <a:p>
            <a:fld id="{BA750419-FAA6-448A-A704-02E248B983DD}" type="slidenum">
              <a:rPr lang="en-US" smtClean="0"/>
              <a:t>17</a:t>
            </a:fld>
            <a:endParaRPr lang="en-US"/>
          </a:p>
        </p:txBody>
      </p:sp>
      <p:sp>
        <p:nvSpPr>
          <p:cNvPr id="7" name="TextBox 6">
            <a:extLst>
              <a:ext uri="{FF2B5EF4-FFF2-40B4-BE49-F238E27FC236}">
                <a16:creationId xmlns:a16="http://schemas.microsoft.com/office/drawing/2014/main" id="{4E99451A-174F-E856-8B51-9F96AF2311EE}"/>
              </a:ext>
            </a:extLst>
          </p:cNvPr>
          <p:cNvSpPr txBox="1"/>
          <p:nvPr/>
        </p:nvSpPr>
        <p:spPr>
          <a:xfrm>
            <a:off x="4876802" y="4862750"/>
            <a:ext cx="6476997" cy="369332"/>
          </a:xfrm>
          <a:prstGeom prst="rect">
            <a:avLst/>
          </a:prstGeom>
          <a:noFill/>
        </p:spPr>
        <p:txBody>
          <a:bodyPr wrap="square" rtlCol="0">
            <a:spAutoFit/>
          </a:bodyPr>
          <a:lstStyle/>
          <a:p>
            <a:pPr algn="r"/>
            <a:r>
              <a:rPr lang="en-US" dirty="0">
                <a:solidFill>
                  <a:schemeClr val="accent1">
                    <a:lumMod val="60000"/>
                    <a:lumOff val="40000"/>
                  </a:schemeClr>
                </a:solidFill>
                <a:hlinkClick r:id="rId2" action="ppaction://hlinksldjump">
                  <a:extLst>
                    <a:ext uri="{A12FA001-AC4F-418D-AE19-62706E023703}">
                      <ahyp:hlinkClr xmlns:ahyp="http://schemas.microsoft.com/office/drawing/2018/hyperlinkcolor" val="tx"/>
                    </a:ext>
                  </a:extLst>
                </a:hlinkClick>
              </a:rPr>
              <a:t>Extract Temperature and Humidity to CSV – Pg. 18</a:t>
            </a:r>
            <a:endParaRPr lang="en-US" dirty="0">
              <a:solidFill>
                <a:schemeClr val="accent1">
                  <a:lumMod val="60000"/>
                  <a:lumOff val="40000"/>
                </a:schemeClr>
              </a:solidFill>
            </a:endParaRPr>
          </a:p>
        </p:txBody>
      </p:sp>
      <p:sp>
        <p:nvSpPr>
          <p:cNvPr id="8" name="TextBox 7">
            <a:extLst>
              <a:ext uri="{FF2B5EF4-FFF2-40B4-BE49-F238E27FC236}">
                <a16:creationId xmlns:a16="http://schemas.microsoft.com/office/drawing/2014/main" id="{23C4DEF0-6AE1-762F-6656-B40384E80B25}"/>
              </a:ext>
            </a:extLst>
          </p:cNvPr>
          <p:cNvSpPr txBox="1"/>
          <p:nvPr/>
        </p:nvSpPr>
        <p:spPr>
          <a:xfrm>
            <a:off x="5383241" y="5177574"/>
            <a:ext cx="5970560" cy="369332"/>
          </a:xfrm>
          <a:prstGeom prst="rect">
            <a:avLst/>
          </a:prstGeom>
          <a:noFill/>
        </p:spPr>
        <p:txBody>
          <a:bodyPr wrap="square" rtlCol="0">
            <a:spAutoFit/>
          </a:bodyPr>
          <a:lstStyle/>
          <a:p>
            <a:pPr algn="r"/>
            <a:r>
              <a:rPr lang="en-US" dirty="0">
                <a:solidFill>
                  <a:schemeClr val="accent1">
                    <a:lumMod val="60000"/>
                    <a:lumOff val="40000"/>
                  </a:schemeClr>
                </a:solidFill>
                <a:hlinkClick r:id="rId3" action="ppaction://hlinksldjump">
                  <a:extLst>
                    <a:ext uri="{A12FA001-AC4F-418D-AE19-62706E023703}">
                      <ahyp:hlinkClr xmlns:ahyp="http://schemas.microsoft.com/office/drawing/2018/hyperlinkcolor" val="tx"/>
                    </a:ext>
                  </a:extLst>
                </a:hlinkClick>
              </a:rPr>
              <a:t>Accessing CSV Data with Microsoft Excel – Pg. 19</a:t>
            </a:r>
            <a:endParaRPr lang="en-US" dirty="0">
              <a:solidFill>
                <a:schemeClr val="accent1">
                  <a:lumMod val="60000"/>
                  <a:lumOff val="40000"/>
                </a:schemeClr>
              </a:solidFill>
            </a:endParaRPr>
          </a:p>
        </p:txBody>
      </p:sp>
      <p:sp>
        <p:nvSpPr>
          <p:cNvPr id="9" name="TextBox 8">
            <a:extLst>
              <a:ext uri="{FF2B5EF4-FFF2-40B4-BE49-F238E27FC236}">
                <a16:creationId xmlns:a16="http://schemas.microsoft.com/office/drawing/2014/main" id="{DD6123E5-A8A8-FEEB-1E8E-9E604AE44BAC}"/>
              </a:ext>
            </a:extLst>
          </p:cNvPr>
          <p:cNvSpPr txBox="1"/>
          <p:nvPr/>
        </p:nvSpPr>
        <p:spPr>
          <a:xfrm>
            <a:off x="5289452" y="6142727"/>
            <a:ext cx="6064347" cy="369332"/>
          </a:xfrm>
          <a:prstGeom prst="rect">
            <a:avLst/>
          </a:prstGeom>
          <a:noFill/>
        </p:spPr>
        <p:txBody>
          <a:bodyPr wrap="square" rtlCol="0">
            <a:spAutoFit/>
          </a:bodyPr>
          <a:lstStyle/>
          <a:p>
            <a:pPr algn="r"/>
            <a:r>
              <a:rPr lang="en-US" dirty="0">
                <a:solidFill>
                  <a:schemeClr val="accent1">
                    <a:lumMod val="60000"/>
                    <a:lumOff val="40000"/>
                  </a:schemeClr>
                </a:solidFill>
                <a:hlinkClick r:id="rId4" action="ppaction://hlinksldjump">
                  <a:extLst>
                    <a:ext uri="{A12FA001-AC4F-418D-AE19-62706E023703}">
                      <ahyp:hlinkClr xmlns:ahyp="http://schemas.microsoft.com/office/drawing/2018/hyperlinkcolor" val="tx"/>
                    </a:ext>
                  </a:extLst>
                </a:hlinkClick>
              </a:rPr>
              <a:t>Next: Using PANDAS and matplotlib – Pg. 22</a:t>
            </a:r>
            <a:endParaRPr lang="en-US" dirty="0">
              <a:solidFill>
                <a:schemeClr val="accent1">
                  <a:lumMod val="60000"/>
                  <a:lumOff val="40000"/>
                </a:schemeClr>
              </a:solidFill>
            </a:endParaRPr>
          </a:p>
        </p:txBody>
      </p:sp>
      <p:sp>
        <p:nvSpPr>
          <p:cNvPr id="10" name="TextBox 9">
            <a:extLst>
              <a:ext uri="{FF2B5EF4-FFF2-40B4-BE49-F238E27FC236}">
                <a16:creationId xmlns:a16="http://schemas.microsoft.com/office/drawing/2014/main" id="{7AC64B00-9F83-1B1E-1BD8-D9BF948521CF}"/>
              </a:ext>
            </a:extLst>
          </p:cNvPr>
          <p:cNvSpPr txBox="1"/>
          <p:nvPr/>
        </p:nvSpPr>
        <p:spPr>
          <a:xfrm>
            <a:off x="5795890" y="4527654"/>
            <a:ext cx="5557910" cy="369332"/>
          </a:xfrm>
          <a:prstGeom prst="rect">
            <a:avLst/>
          </a:prstGeom>
          <a:noFill/>
        </p:spPr>
        <p:txBody>
          <a:bodyPr wrap="square" rtlCol="0">
            <a:spAutoFit/>
          </a:bodyPr>
          <a:lstStyle/>
          <a:p>
            <a:pPr algn="r"/>
            <a:r>
              <a:rPr lang="en-US" dirty="0">
                <a:solidFill>
                  <a:schemeClr val="accent1">
                    <a:lumMod val="60000"/>
                    <a:lumOff val="40000"/>
                  </a:schemeClr>
                </a:solidFill>
                <a:hlinkClick r:id="rId5" action="ppaction://hlinksldjump">
                  <a:extLst>
                    <a:ext uri="{A12FA001-AC4F-418D-AE19-62706E023703}">
                      <ahyp:hlinkClr xmlns:ahyp="http://schemas.microsoft.com/office/drawing/2018/hyperlinkcolor" val="tx"/>
                    </a:ext>
                  </a:extLst>
                </a:hlinkClick>
              </a:rPr>
              <a:t>Previous: Query Data with SQLite – Pg. 11</a:t>
            </a:r>
            <a:endParaRPr lang="en-US" dirty="0">
              <a:solidFill>
                <a:schemeClr val="accent1">
                  <a:lumMod val="60000"/>
                  <a:lumOff val="40000"/>
                </a:schemeClr>
              </a:solidFill>
            </a:endParaRPr>
          </a:p>
        </p:txBody>
      </p:sp>
      <p:sp>
        <p:nvSpPr>
          <p:cNvPr id="11" name="TextBox 10">
            <a:extLst>
              <a:ext uri="{FF2B5EF4-FFF2-40B4-BE49-F238E27FC236}">
                <a16:creationId xmlns:a16="http://schemas.microsoft.com/office/drawing/2014/main" id="{DC8F5927-AA8D-7ED3-36EA-F6A6E8F719A8}"/>
              </a:ext>
            </a:extLst>
          </p:cNvPr>
          <p:cNvSpPr txBox="1"/>
          <p:nvPr/>
        </p:nvSpPr>
        <p:spPr>
          <a:xfrm>
            <a:off x="5692727" y="5789669"/>
            <a:ext cx="5661072" cy="369332"/>
          </a:xfrm>
          <a:prstGeom prst="rect">
            <a:avLst/>
          </a:prstGeom>
          <a:noFill/>
        </p:spPr>
        <p:txBody>
          <a:bodyPr wrap="square" rtlCol="0">
            <a:spAutoFit/>
          </a:bodyPr>
          <a:lstStyle/>
          <a:p>
            <a:pPr algn="r"/>
            <a:r>
              <a:rPr lang="en-US" dirty="0">
                <a:solidFill>
                  <a:schemeClr val="accent1">
                    <a:lumMod val="60000"/>
                    <a:lumOff val="40000"/>
                  </a:schemeClr>
                </a:solidFill>
                <a:hlinkClick r:id="rId6" action="ppaction://hlinksldjump">
                  <a:extLst>
                    <a:ext uri="{A12FA001-AC4F-418D-AE19-62706E023703}">
                      <ahyp:hlinkClr xmlns:ahyp="http://schemas.microsoft.com/office/drawing/2018/hyperlinkcolor" val="tx"/>
                    </a:ext>
                  </a:extLst>
                </a:hlinkClick>
              </a:rPr>
              <a:t>Temperature and Humidity Chart Week 2 – Pg. 21</a:t>
            </a:r>
            <a:endParaRPr lang="en-US" dirty="0">
              <a:solidFill>
                <a:schemeClr val="accent1">
                  <a:lumMod val="60000"/>
                  <a:lumOff val="40000"/>
                </a:schemeClr>
              </a:solidFill>
            </a:endParaRPr>
          </a:p>
        </p:txBody>
      </p:sp>
      <p:sp>
        <p:nvSpPr>
          <p:cNvPr id="12" name="TextBox 11">
            <a:extLst>
              <a:ext uri="{FF2B5EF4-FFF2-40B4-BE49-F238E27FC236}">
                <a16:creationId xmlns:a16="http://schemas.microsoft.com/office/drawing/2014/main" id="{715AC8B7-80DB-C260-E3AC-94DBFEE48A12}"/>
              </a:ext>
            </a:extLst>
          </p:cNvPr>
          <p:cNvSpPr txBox="1"/>
          <p:nvPr/>
        </p:nvSpPr>
        <p:spPr>
          <a:xfrm>
            <a:off x="838200" y="5345966"/>
            <a:ext cx="4545040" cy="923330"/>
          </a:xfrm>
          <a:prstGeom prst="rect">
            <a:avLst/>
          </a:prstGeom>
          <a:noFill/>
        </p:spPr>
        <p:txBody>
          <a:bodyPr wrap="square" rtlCol="0">
            <a:spAutoFit/>
          </a:bodyPr>
          <a:lstStyle/>
          <a:p>
            <a:pPr marL="457200" lvl="1" indent="0">
              <a:buNone/>
            </a:pPr>
            <a:r>
              <a:rPr lang="en-US" sz="1800" dirty="0"/>
              <a:t>You can find copy and paste code as a</a:t>
            </a:r>
          </a:p>
          <a:p>
            <a:pPr marL="457200" lvl="1" indent="0">
              <a:buNone/>
            </a:pPr>
            <a:r>
              <a:rPr lang="en-US" sz="1800" dirty="0"/>
              <a:t> comment for each slide with code.</a:t>
            </a:r>
          </a:p>
          <a:p>
            <a:endParaRPr lang="en-US" dirty="0"/>
          </a:p>
        </p:txBody>
      </p:sp>
      <p:sp>
        <p:nvSpPr>
          <p:cNvPr id="13" name="TextBox 12">
            <a:extLst>
              <a:ext uri="{FF2B5EF4-FFF2-40B4-BE49-F238E27FC236}">
                <a16:creationId xmlns:a16="http://schemas.microsoft.com/office/drawing/2014/main" id="{10A836C7-4874-6DBA-ED2C-A825D4666E97}"/>
              </a:ext>
            </a:extLst>
          </p:cNvPr>
          <p:cNvSpPr txBox="1"/>
          <p:nvPr/>
        </p:nvSpPr>
        <p:spPr>
          <a:xfrm>
            <a:off x="5692727" y="5478274"/>
            <a:ext cx="5661072" cy="369332"/>
          </a:xfrm>
          <a:prstGeom prst="rect">
            <a:avLst/>
          </a:prstGeom>
          <a:noFill/>
        </p:spPr>
        <p:txBody>
          <a:bodyPr wrap="square" rtlCol="0">
            <a:spAutoFit/>
          </a:bodyPr>
          <a:lstStyle/>
          <a:p>
            <a:pPr algn="r"/>
            <a:r>
              <a:rPr lang="en-US" dirty="0">
                <a:solidFill>
                  <a:schemeClr val="accent1">
                    <a:lumMod val="60000"/>
                    <a:lumOff val="40000"/>
                  </a:schemeClr>
                </a:solidFill>
                <a:hlinkClick r:id="rId7" action="ppaction://hlinksldjump">
                  <a:extLst>
                    <a:ext uri="{A12FA001-AC4F-418D-AE19-62706E023703}">
                      <ahyp:hlinkClr xmlns:ahyp="http://schemas.microsoft.com/office/drawing/2018/hyperlinkcolor" val="tx"/>
                    </a:ext>
                  </a:extLst>
                </a:hlinkClick>
              </a:rPr>
              <a:t>Temperature and Humidity Chart Week 1 – Pg. 20</a:t>
            </a:r>
            <a:endParaRPr lang="en-US" dirty="0">
              <a:solidFill>
                <a:schemeClr val="accent1">
                  <a:lumMod val="60000"/>
                  <a:lumOff val="40000"/>
                </a:schemeClr>
              </a:solidFill>
            </a:endParaRPr>
          </a:p>
        </p:txBody>
      </p:sp>
    </p:spTree>
    <p:extLst>
      <p:ext uri="{BB962C8B-B14F-4D97-AF65-F5344CB8AC3E}">
        <p14:creationId xmlns:p14="http://schemas.microsoft.com/office/powerpoint/2010/main" val="11238198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696462" y="393897"/>
            <a:ext cx="9398810" cy="763436"/>
          </a:xfrm>
        </p:spPr>
        <p:txBody>
          <a:bodyPr vert="horz" lIns="91440" tIns="45720" rIns="91440" bIns="45720" rtlCol="0" anchor="ctr">
            <a:normAutofit fontScale="90000"/>
          </a:bodyPr>
          <a:lstStyle/>
          <a:p>
            <a:r>
              <a:rPr lang="en-US" sz="3700" kern="1200" dirty="0">
                <a:solidFill>
                  <a:schemeClr val="tx1"/>
                </a:solidFill>
                <a:latin typeface="+mj-lt"/>
                <a:ea typeface="+mj-ea"/>
                <a:cs typeface="+mj-cs"/>
              </a:rPr>
              <a:t>Extract Temperature and Humidity to CSV (Screenshot)</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874892" y="6454625"/>
            <a:ext cx="10315847" cy="295729"/>
          </a:xfrm>
        </p:spPr>
        <p:txBody>
          <a:bodyPr vert="horz" lIns="91440" tIns="45720" rIns="91440" bIns="45720" rtlCol="0">
            <a:normAutofit fontScale="70000" lnSpcReduction="20000"/>
          </a:bodyPr>
          <a:lstStyle/>
          <a:p>
            <a:pPr algn="ctr"/>
            <a:r>
              <a:rPr lang="en-US" sz="2000" dirty="0"/>
              <a:t>ExtractTempHumidity.py Python code. Edits were made that are not shown here. Please see comments.</a:t>
            </a:r>
          </a:p>
        </p:txBody>
      </p:sp>
      <p:sp>
        <p:nvSpPr>
          <p:cNvPr id="3" name="Date Placeholder 2">
            <a:extLst>
              <a:ext uri="{FF2B5EF4-FFF2-40B4-BE49-F238E27FC236}">
                <a16:creationId xmlns:a16="http://schemas.microsoft.com/office/drawing/2014/main" id="{190C54D2-88A5-921F-A8FD-A66D3631AC05}"/>
              </a:ext>
            </a:extLst>
          </p:cNvPr>
          <p:cNvSpPr>
            <a:spLocks noGrp="1"/>
          </p:cNvSpPr>
          <p:nvPr>
            <p:ph type="dt" sz="half" idx="10"/>
          </p:nvPr>
        </p:nvSpPr>
        <p:spPr>
          <a:xfrm rot="5400000">
            <a:off x="10847839" y="527172"/>
            <a:ext cx="990599" cy="304799"/>
          </a:xfrm>
        </p:spPr>
        <p:txBody>
          <a:bodyPr/>
          <a:lstStyle/>
          <a:p>
            <a:fld id="{95507597-31B2-4242-85B9-3028921429CF}" type="datetime1">
              <a:rPr lang="en-US" smtClean="0"/>
              <a:t>6/23/2022</a:t>
            </a:fld>
            <a:endParaRPr lang="en-US" dirty="0"/>
          </a:p>
        </p:txBody>
      </p:sp>
      <p:sp>
        <p:nvSpPr>
          <p:cNvPr id="4" name="Slide Number Placeholder 3">
            <a:extLst>
              <a:ext uri="{FF2B5EF4-FFF2-40B4-BE49-F238E27FC236}">
                <a16:creationId xmlns:a16="http://schemas.microsoft.com/office/drawing/2014/main" id="{E037973C-246F-42B9-9FDB-05AAD7FE81B1}"/>
              </a:ext>
            </a:extLst>
          </p:cNvPr>
          <p:cNvSpPr>
            <a:spLocks noGrp="1"/>
          </p:cNvSpPr>
          <p:nvPr>
            <p:ph type="sldNum" sz="quarter" idx="12"/>
          </p:nvPr>
        </p:nvSpPr>
        <p:spPr/>
        <p:txBody>
          <a:bodyPr/>
          <a:lstStyle/>
          <a:p>
            <a:fld id="{BA750419-FAA6-448A-A704-02E248B983DD}" type="slidenum">
              <a:rPr lang="en-US" smtClean="0"/>
              <a:t>18</a:t>
            </a:fld>
            <a:endParaRPr lang="en-US"/>
          </a:p>
        </p:txBody>
      </p:sp>
      <p:pic>
        <p:nvPicPr>
          <p:cNvPr id="8" name="Picture 7" descr="Text&#10;&#10;Description automatically generated">
            <a:extLst>
              <a:ext uri="{FF2B5EF4-FFF2-40B4-BE49-F238E27FC236}">
                <a16:creationId xmlns:a16="http://schemas.microsoft.com/office/drawing/2014/main" id="{778C6672-1C63-0BAF-ACEA-D18132CD26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5107" y="1396329"/>
            <a:ext cx="5761784" cy="4819300"/>
          </a:xfrm>
          <a:prstGeom prst="rect">
            <a:avLst/>
          </a:prstGeom>
          <a:effectLst/>
        </p:spPr>
      </p:pic>
    </p:spTree>
    <p:extLst>
      <p:ext uri="{BB962C8B-B14F-4D97-AF65-F5344CB8AC3E}">
        <p14:creationId xmlns:p14="http://schemas.microsoft.com/office/powerpoint/2010/main" val="2598458690"/>
      </p:ext>
    </p:extLst>
  </p:cSld>
  <p:clrMapOvr>
    <a:masterClrMapping/>
  </p:clrMapOvr>
  <p:extLst>
    <p:ext uri="{6950BFC3-D8DA-4A85-94F7-54DA5524770B}">
      <p188:commentRel xmlns:p188="http://schemas.microsoft.com/office/powerpoint/2018/8/main" r:id="rId2"/>
    </p:ext>
  </p:extLs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620793" y="337978"/>
            <a:ext cx="9731747" cy="759685"/>
          </a:xfrm>
        </p:spPr>
        <p:txBody>
          <a:bodyPr vert="horz" lIns="91440" tIns="45720" rIns="91440" bIns="45720" rtlCol="0" anchor="ctr">
            <a:normAutofit fontScale="90000"/>
          </a:bodyPr>
          <a:lstStyle/>
          <a:p>
            <a:r>
              <a:rPr lang="en-US" sz="3300" dirty="0"/>
              <a:t>Accessing CSV Data with Microsoft Excel (Screenshot)</a:t>
            </a:r>
          </a:p>
        </p:txBody>
      </p:sp>
      <p:sp>
        <p:nvSpPr>
          <p:cNvPr id="11" name="Text Placeholder 6">
            <a:extLst>
              <a:ext uri="{FF2B5EF4-FFF2-40B4-BE49-F238E27FC236}">
                <a16:creationId xmlns:a16="http://schemas.microsoft.com/office/drawing/2014/main" id="{3D7B5435-CA1C-E779-8BD0-7EEC1F182137}"/>
              </a:ext>
            </a:extLst>
          </p:cNvPr>
          <p:cNvSpPr>
            <a:spLocks noGrp="1"/>
          </p:cNvSpPr>
          <p:nvPr>
            <p:ph type="body" sz="half" idx="2"/>
          </p:nvPr>
        </p:nvSpPr>
        <p:spPr>
          <a:xfrm>
            <a:off x="904653" y="6248847"/>
            <a:ext cx="3802505" cy="420914"/>
          </a:xfrm>
        </p:spPr>
        <p:txBody>
          <a:bodyPr vert="horz" lIns="91440" tIns="45720" rIns="91440" bIns="45720" rtlCol="0">
            <a:normAutofit fontScale="85000" lnSpcReduction="10000"/>
          </a:bodyPr>
          <a:lstStyle/>
          <a:p>
            <a:pPr algn="ctr"/>
            <a:r>
              <a:rPr lang="en-US" sz="2000" dirty="0"/>
              <a:t>Week 1 (first half of data) as CSV</a:t>
            </a:r>
          </a:p>
        </p:txBody>
      </p:sp>
      <p:sp>
        <p:nvSpPr>
          <p:cNvPr id="6" name="Date Placeholder 5">
            <a:extLst>
              <a:ext uri="{FF2B5EF4-FFF2-40B4-BE49-F238E27FC236}">
                <a16:creationId xmlns:a16="http://schemas.microsoft.com/office/drawing/2014/main" id="{D16DB408-3AD3-225D-7D1A-2EB1FCD2374E}"/>
              </a:ext>
            </a:extLst>
          </p:cNvPr>
          <p:cNvSpPr>
            <a:spLocks noGrp="1"/>
          </p:cNvSpPr>
          <p:nvPr>
            <p:ph type="dt" sz="half" idx="10"/>
          </p:nvPr>
        </p:nvSpPr>
        <p:spPr>
          <a:xfrm rot="5400000">
            <a:off x="10846759" y="527172"/>
            <a:ext cx="990599" cy="304799"/>
          </a:xfrm>
        </p:spPr>
        <p:txBody>
          <a:bodyPr/>
          <a:lstStyle/>
          <a:p>
            <a:fld id="{EE207DA1-3E34-43BC-911E-FCED4E9A83F1}" type="datetime1">
              <a:rPr lang="en-US" smtClean="0"/>
              <a:t>6/23/2022</a:t>
            </a:fld>
            <a:endParaRPr lang="en-US" dirty="0"/>
          </a:p>
        </p:txBody>
      </p:sp>
      <p:sp>
        <p:nvSpPr>
          <p:cNvPr id="9" name="Slide Number Placeholder 8">
            <a:extLst>
              <a:ext uri="{FF2B5EF4-FFF2-40B4-BE49-F238E27FC236}">
                <a16:creationId xmlns:a16="http://schemas.microsoft.com/office/drawing/2014/main" id="{72ACF57F-9EF2-AB98-2131-0EF86F3A8022}"/>
              </a:ext>
            </a:extLst>
          </p:cNvPr>
          <p:cNvSpPr>
            <a:spLocks noGrp="1"/>
          </p:cNvSpPr>
          <p:nvPr>
            <p:ph type="sldNum" sz="quarter" idx="12"/>
          </p:nvPr>
        </p:nvSpPr>
        <p:spPr/>
        <p:txBody>
          <a:bodyPr/>
          <a:lstStyle/>
          <a:p>
            <a:fld id="{BA750419-FAA6-448A-A704-02E248B983DD}" type="slidenum">
              <a:rPr lang="en-US" smtClean="0"/>
              <a:t>19</a:t>
            </a:fld>
            <a:endParaRPr lang="en-US"/>
          </a:p>
        </p:txBody>
      </p:sp>
      <p:pic>
        <p:nvPicPr>
          <p:cNvPr id="4" name="Picture 3" descr="Graphical user interface, application, table, Excel&#10;&#10;Description automatically generated">
            <a:extLst>
              <a:ext uri="{FF2B5EF4-FFF2-40B4-BE49-F238E27FC236}">
                <a16:creationId xmlns:a16="http://schemas.microsoft.com/office/drawing/2014/main" id="{4631D2E0-7E96-9487-9A8C-67322DA89F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2474" y="1301249"/>
            <a:ext cx="3326862" cy="4865924"/>
          </a:xfrm>
          <a:prstGeom prst="rect">
            <a:avLst/>
          </a:prstGeom>
        </p:spPr>
      </p:pic>
      <p:pic>
        <p:nvPicPr>
          <p:cNvPr id="8" name="Picture 7" descr="Graphical user interface, application, table, Excel&#10;&#10;Description automatically generated">
            <a:extLst>
              <a:ext uri="{FF2B5EF4-FFF2-40B4-BE49-F238E27FC236}">
                <a16:creationId xmlns:a16="http://schemas.microsoft.com/office/drawing/2014/main" id="{E55B20F7-C7D4-F1B2-FE42-647EB46260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7909" y="1345105"/>
            <a:ext cx="3783849" cy="4778211"/>
          </a:xfrm>
          <a:prstGeom prst="rect">
            <a:avLst/>
          </a:prstGeom>
        </p:spPr>
      </p:pic>
      <p:sp>
        <p:nvSpPr>
          <p:cNvPr id="12" name="Text Placeholder 6">
            <a:extLst>
              <a:ext uri="{FF2B5EF4-FFF2-40B4-BE49-F238E27FC236}">
                <a16:creationId xmlns:a16="http://schemas.microsoft.com/office/drawing/2014/main" id="{19FF2B5D-BE45-6B87-AF15-64882A6C229E}"/>
              </a:ext>
            </a:extLst>
          </p:cNvPr>
          <p:cNvSpPr txBox="1">
            <a:spLocks/>
          </p:cNvSpPr>
          <p:nvPr/>
        </p:nvSpPr>
        <p:spPr>
          <a:xfrm>
            <a:off x="7218582" y="6248847"/>
            <a:ext cx="3802505" cy="420914"/>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2000" dirty="0"/>
              <a:t>Week 2 (last half of data) as CSV</a:t>
            </a:r>
          </a:p>
        </p:txBody>
      </p:sp>
    </p:spTree>
    <p:extLst>
      <p:ext uri="{BB962C8B-B14F-4D97-AF65-F5344CB8AC3E}">
        <p14:creationId xmlns:p14="http://schemas.microsoft.com/office/powerpoint/2010/main" val="2068867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85FCC-3802-C1E6-77BF-2AD443FE6806}"/>
              </a:ext>
            </a:extLst>
          </p:cNvPr>
          <p:cNvSpPr>
            <a:spLocks noGrp="1"/>
          </p:cNvSpPr>
          <p:nvPr>
            <p:ph type="title"/>
          </p:nvPr>
        </p:nvSpPr>
        <p:spPr/>
        <p:txBody>
          <a:bodyPr/>
          <a:lstStyle/>
          <a:p>
            <a:r>
              <a:rPr lang="en-US"/>
              <a:t>Table of Contents</a:t>
            </a:r>
          </a:p>
        </p:txBody>
      </p:sp>
      <p:graphicFrame>
        <p:nvGraphicFramePr>
          <p:cNvPr id="16" name="Content Placeholder 2">
            <a:extLst>
              <a:ext uri="{FF2B5EF4-FFF2-40B4-BE49-F238E27FC236}">
                <a16:creationId xmlns:a16="http://schemas.microsoft.com/office/drawing/2014/main" id="{9014D7B7-5FCD-C790-DEEC-4EE1978BE6C6}"/>
              </a:ext>
            </a:extLst>
          </p:cNvPr>
          <p:cNvGraphicFramePr>
            <a:graphicFrameLocks noGrp="1"/>
          </p:cNvGraphicFramePr>
          <p:nvPr>
            <p:ph idx="1"/>
            <p:extLst>
              <p:ext uri="{D42A27DB-BD31-4B8C-83A1-F6EECF244321}">
                <p14:modId xmlns:p14="http://schemas.microsoft.com/office/powerpoint/2010/main" val="3335193502"/>
              </p:ext>
            </p:extLst>
          </p:nvPr>
        </p:nvGraphicFramePr>
        <p:xfrm>
          <a:off x="1103313" y="2052638"/>
          <a:ext cx="8947150" cy="4195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9215A126-6B42-6673-2B49-91904829B6F7}"/>
              </a:ext>
            </a:extLst>
          </p:cNvPr>
          <p:cNvSpPr>
            <a:spLocks noGrp="1"/>
          </p:cNvSpPr>
          <p:nvPr>
            <p:ph type="dt" sz="half" idx="10"/>
          </p:nvPr>
        </p:nvSpPr>
        <p:spPr>
          <a:xfrm rot="5400000">
            <a:off x="10844746" y="641181"/>
            <a:ext cx="990599" cy="304799"/>
          </a:xfrm>
        </p:spPr>
        <p:txBody>
          <a:bodyPr/>
          <a:lstStyle/>
          <a:p>
            <a:fld id="{56C2157C-28D2-49A5-8F4E-500D0CA3861D}" type="datetime1">
              <a:rPr lang="en-US" smtClean="0"/>
              <a:pPr/>
              <a:t>6/23/2022</a:t>
            </a:fld>
            <a:endParaRPr lang="en-US" dirty="0"/>
          </a:p>
        </p:txBody>
      </p:sp>
      <p:sp>
        <p:nvSpPr>
          <p:cNvPr id="5" name="Slide Number Placeholder 4">
            <a:extLst>
              <a:ext uri="{FF2B5EF4-FFF2-40B4-BE49-F238E27FC236}">
                <a16:creationId xmlns:a16="http://schemas.microsoft.com/office/drawing/2014/main" id="{C39904CB-BA10-BFB7-B84F-D5B3ED4CCD63}"/>
              </a:ext>
            </a:extLst>
          </p:cNvPr>
          <p:cNvSpPr>
            <a:spLocks noGrp="1"/>
          </p:cNvSpPr>
          <p:nvPr>
            <p:ph type="sldNum" sz="quarter" idx="12"/>
          </p:nvPr>
        </p:nvSpPr>
        <p:spPr/>
        <p:txBody>
          <a:bodyPr/>
          <a:lstStyle/>
          <a:p>
            <a:fld id="{BA750419-FAA6-448A-A704-02E248B983DD}" type="slidenum">
              <a:rPr lang="en-US"/>
              <a:pPr/>
              <a:t>2</a:t>
            </a:fld>
            <a:endParaRPr lang="en-US" dirty="0"/>
          </a:p>
        </p:txBody>
      </p:sp>
    </p:spTree>
    <p:extLst>
      <p:ext uri="{BB962C8B-B14F-4D97-AF65-F5344CB8AC3E}">
        <p14:creationId xmlns:p14="http://schemas.microsoft.com/office/powerpoint/2010/main" val="261334580"/>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696462" y="467419"/>
            <a:ext cx="9711360" cy="707452"/>
          </a:xfrm>
        </p:spPr>
        <p:txBody>
          <a:bodyPr vert="horz" lIns="91440" tIns="45720" rIns="91440" bIns="45720" rtlCol="0" anchor="ctr">
            <a:normAutofit fontScale="90000"/>
          </a:bodyPr>
          <a:lstStyle/>
          <a:p>
            <a:r>
              <a:rPr lang="en-US" sz="3600" dirty="0"/>
              <a:t>Temperature and Humidity Chart Week 1 (Graph)</a:t>
            </a:r>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1349422" y="6426154"/>
            <a:ext cx="9493156" cy="272234"/>
          </a:xfrm>
        </p:spPr>
        <p:txBody>
          <a:bodyPr vert="horz" lIns="91440" tIns="45720" rIns="91440" bIns="45720" rtlCol="0" anchor="ctr">
            <a:normAutofit fontScale="70000" lnSpcReduction="20000"/>
          </a:bodyPr>
          <a:lstStyle/>
          <a:p>
            <a:pPr algn="ctr"/>
            <a:r>
              <a:rPr lang="en-US" sz="2000" dirty="0"/>
              <a:t>Excel chart based on temperature and humidity data from database for week 1 </a:t>
            </a:r>
          </a:p>
        </p:txBody>
      </p:sp>
      <p:sp>
        <p:nvSpPr>
          <p:cNvPr id="3" name="Date Placeholder 2">
            <a:extLst>
              <a:ext uri="{FF2B5EF4-FFF2-40B4-BE49-F238E27FC236}">
                <a16:creationId xmlns:a16="http://schemas.microsoft.com/office/drawing/2014/main" id="{4718FAF5-E105-1393-CC88-5B1652B8AAF9}"/>
              </a:ext>
            </a:extLst>
          </p:cNvPr>
          <p:cNvSpPr>
            <a:spLocks noGrp="1"/>
          </p:cNvSpPr>
          <p:nvPr>
            <p:ph type="dt" sz="half" idx="10"/>
          </p:nvPr>
        </p:nvSpPr>
        <p:spPr>
          <a:xfrm rot="5400000">
            <a:off x="10847839" y="527172"/>
            <a:ext cx="990599" cy="304799"/>
          </a:xfrm>
        </p:spPr>
        <p:txBody>
          <a:bodyPr/>
          <a:lstStyle/>
          <a:p>
            <a:fld id="{21A05998-A255-4E9C-BBD5-D859E1669276}" type="datetime1">
              <a:rPr lang="en-US" smtClean="0"/>
              <a:t>6/23/2022</a:t>
            </a:fld>
            <a:endParaRPr lang="en-US" dirty="0"/>
          </a:p>
        </p:txBody>
      </p:sp>
      <p:sp>
        <p:nvSpPr>
          <p:cNvPr id="5" name="Slide Number Placeholder 4">
            <a:extLst>
              <a:ext uri="{FF2B5EF4-FFF2-40B4-BE49-F238E27FC236}">
                <a16:creationId xmlns:a16="http://schemas.microsoft.com/office/drawing/2014/main" id="{AEACAE29-6ADE-F271-CACB-A5047AD9DCC2}"/>
              </a:ext>
            </a:extLst>
          </p:cNvPr>
          <p:cNvSpPr>
            <a:spLocks noGrp="1"/>
          </p:cNvSpPr>
          <p:nvPr>
            <p:ph type="sldNum" sz="quarter" idx="12"/>
          </p:nvPr>
        </p:nvSpPr>
        <p:spPr/>
        <p:txBody>
          <a:bodyPr/>
          <a:lstStyle/>
          <a:p>
            <a:fld id="{BA750419-FAA6-448A-A704-02E248B983DD}" type="slidenum">
              <a:rPr lang="en-US" smtClean="0"/>
              <a:t>20</a:t>
            </a:fld>
            <a:endParaRPr lang="en-US"/>
          </a:p>
        </p:txBody>
      </p:sp>
      <p:pic>
        <p:nvPicPr>
          <p:cNvPr id="4" name="Picture 3" descr="Chart, line chart&#10;&#10;Description automatically generated">
            <a:extLst>
              <a:ext uri="{FF2B5EF4-FFF2-40B4-BE49-F238E27FC236}">
                <a16:creationId xmlns:a16="http://schemas.microsoft.com/office/drawing/2014/main" id="{E894A2CB-45CE-3300-1D13-CE94CD92FC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0181" y="1368821"/>
            <a:ext cx="8771637" cy="5021760"/>
          </a:xfrm>
          <a:prstGeom prst="rect">
            <a:avLst/>
          </a:prstGeom>
        </p:spPr>
      </p:pic>
    </p:spTree>
    <p:extLst>
      <p:ext uri="{BB962C8B-B14F-4D97-AF65-F5344CB8AC3E}">
        <p14:creationId xmlns:p14="http://schemas.microsoft.com/office/powerpoint/2010/main" val="36924180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641180" y="295729"/>
            <a:ext cx="9711360" cy="707452"/>
          </a:xfrm>
        </p:spPr>
        <p:txBody>
          <a:bodyPr vert="horz" lIns="91440" tIns="45720" rIns="91440" bIns="45720" rtlCol="0" anchor="ctr">
            <a:normAutofit fontScale="90000"/>
          </a:bodyPr>
          <a:lstStyle/>
          <a:p>
            <a:r>
              <a:rPr lang="en-US" sz="3600" dirty="0"/>
              <a:t>Temperature and Humidity Chart Week 2 (Graph)</a:t>
            </a:r>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1338968" y="6241523"/>
            <a:ext cx="9334532" cy="394464"/>
          </a:xfrm>
        </p:spPr>
        <p:txBody>
          <a:bodyPr vert="horz" lIns="91440" tIns="45720" rIns="91440" bIns="45720" rtlCol="0" anchor="ctr">
            <a:normAutofit fontScale="85000" lnSpcReduction="10000"/>
          </a:bodyPr>
          <a:lstStyle/>
          <a:p>
            <a:pPr algn="ctr"/>
            <a:r>
              <a:rPr lang="en-US" sz="2000" dirty="0"/>
              <a:t>Excel chart based on temperature and humidity data from database for week 2 </a:t>
            </a:r>
          </a:p>
        </p:txBody>
      </p:sp>
      <p:sp>
        <p:nvSpPr>
          <p:cNvPr id="3" name="Date Placeholder 2">
            <a:extLst>
              <a:ext uri="{FF2B5EF4-FFF2-40B4-BE49-F238E27FC236}">
                <a16:creationId xmlns:a16="http://schemas.microsoft.com/office/drawing/2014/main" id="{411368AE-2EC0-D9A5-42AB-8D7783089D44}"/>
              </a:ext>
            </a:extLst>
          </p:cNvPr>
          <p:cNvSpPr>
            <a:spLocks noGrp="1"/>
          </p:cNvSpPr>
          <p:nvPr>
            <p:ph type="dt" sz="half" idx="10"/>
          </p:nvPr>
        </p:nvSpPr>
        <p:spPr>
          <a:xfrm rot="5400000">
            <a:off x="10847839" y="527172"/>
            <a:ext cx="990599" cy="304799"/>
          </a:xfrm>
        </p:spPr>
        <p:txBody>
          <a:bodyPr/>
          <a:lstStyle/>
          <a:p>
            <a:fld id="{C6A3D4C1-F9D9-4E8C-A754-C61FD8D283CA}" type="datetime1">
              <a:rPr lang="en-US" smtClean="0"/>
              <a:t>6/23/2022</a:t>
            </a:fld>
            <a:endParaRPr lang="en-US" dirty="0"/>
          </a:p>
        </p:txBody>
      </p:sp>
      <p:sp>
        <p:nvSpPr>
          <p:cNvPr id="6" name="Slide Number Placeholder 5">
            <a:extLst>
              <a:ext uri="{FF2B5EF4-FFF2-40B4-BE49-F238E27FC236}">
                <a16:creationId xmlns:a16="http://schemas.microsoft.com/office/drawing/2014/main" id="{8CFCBA66-62CA-1C25-EAE0-EE423F27EE9C}"/>
              </a:ext>
            </a:extLst>
          </p:cNvPr>
          <p:cNvSpPr>
            <a:spLocks noGrp="1"/>
          </p:cNvSpPr>
          <p:nvPr>
            <p:ph type="sldNum" sz="quarter" idx="12"/>
          </p:nvPr>
        </p:nvSpPr>
        <p:spPr/>
        <p:txBody>
          <a:bodyPr/>
          <a:lstStyle/>
          <a:p>
            <a:fld id="{BA750419-FAA6-448A-A704-02E248B983DD}" type="slidenum">
              <a:rPr lang="en-US" smtClean="0"/>
              <a:t>21</a:t>
            </a:fld>
            <a:endParaRPr lang="en-US"/>
          </a:p>
        </p:txBody>
      </p:sp>
      <p:pic>
        <p:nvPicPr>
          <p:cNvPr id="5" name="Picture 4" descr="Chart, line chart, histogram&#10;&#10;Description automatically generated">
            <a:extLst>
              <a:ext uri="{FF2B5EF4-FFF2-40B4-BE49-F238E27FC236}">
                <a16:creationId xmlns:a16="http://schemas.microsoft.com/office/drawing/2014/main" id="{59125A44-C062-EEE8-FCC5-4C84E1E632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4236" y="1225491"/>
            <a:ext cx="9334532" cy="4853957"/>
          </a:xfrm>
          <a:prstGeom prst="rect">
            <a:avLst/>
          </a:prstGeom>
        </p:spPr>
      </p:pic>
    </p:spTree>
    <p:extLst>
      <p:ext uri="{BB962C8B-B14F-4D97-AF65-F5344CB8AC3E}">
        <p14:creationId xmlns:p14="http://schemas.microsoft.com/office/powerpoint/2010/main" val="32965919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A8CC6C0-DD3B-25B4-37C8-34D90645E9A2}"/>
              </a:ext>
            </a:extLst>
          </p:cNvPr>
          <p:cNvSpPr>
            <a:spLocks noGrp="1"/>
          </p:cNvSpPr>
          <p:nvPr>
            <p:ph type="title"/>
          </p:nvPr>
        </p:nvSpPr>
        <p:spPr>
          <a:xfrm>
            <a:off x="984199" y="513561"/>
            <a:ext cx="9514340" cy="830443"/>
          </a:xfrm>
        </p:spPr>
        <p:txBody>
          <a:bodyPr/>
          <a:lstStyle/>
          <a:p>
            <a:r>
              <a:rPr lang="en-US" dirty="0"/>
              <a:t>Using PANDAS and matplotlib in Python</a:t>
            </a:r>
          </a:p>
        </p:txBody>
      </p:sp>
      <p:sp>
        <p:nvSpPr>
          <p:cNvPr id="6" name="Content Placeholder 5">
            <a:extLst>
              <a:ext uri="{FF2B5EF4-FFF2-40B4-BE49-F238E27FC236}">
                <a16:creationId xmlns:a16="http://schemas.microsoft.com/office/drawing/2014/main" id="{53A95822-34DD-6764-2583-1D8227692DB9}"/>
              </a:ext>
            </a:extLst>
          </p:cNvPr>
          <p:cNvSpPr>
            <a:spLocks noGrp="1"/>
          </p:cNvSpPr>
          <p:nvPr>
            <p:ph idx="1"/>
          </p:nvPr>
        </p:nvSpPr>
        <p:spPr/>
        <p:txBody>
          <a:bodyPr>
            <a:normAutofit/>
          </a:bodyPr>
          <a:lstStyle/>
          <a:p>
            <a:pPr marL="457200" lvl="1" indent="0">
              <a:buNone/>
            </a:pPr>
            <a:r>
              <a:rPr lang="en-US" dirty="0"/>
              <a:t>In this last section, we will use Python with PANDAS and matplotlib to create a program to make graphs and charts. I am attaching comments to this slide with the copy and paste code for these charts; Box Plot, Compare Periods, Histogram, and Scatter Plot. These are just a few as there are numerous possibilities.</a:t>
            </a:r>
          </a:p>
          <a:p>
            <a:pPr marL="457200" lvl="1" indent="0">
              <a:buNone/>
            </a:pPr>
            <a:endParaRPr lang="en-US" dirty="0"/>
          </a:p>
          <a:p>
            <a:pPr marL="457200" lvl="1" indent="0">
              <a:buNone/>
            </a:pPr>
            <a:r>
              <a:rPr lang="en-US" dirty="0"/>
              <a:t>PANDAS Website: </a:t>
            </a:r>
            <a:r>
              <a:rPr lang="en-US" dirty="0">
                <a:hlinkClick r:id="rId3"/>
              </a:rPr>
              <a:t>https://pandas.pydata.org/</a:t>
            </a:r>
            <a:r>
              <a:rPr lang="en-US" dirty="0"/>
              <a:t> </a:t>
            </a:r>
          </a:p>
          <a:p>
            <a:pPr marL="457200" lvl="1" indent="0">
              <a:buNone/>
            </a:pPr>
            <a:r>
              <a:rPr lang="en-US" dirty="0"/>
              <a:t>matplotlib Website: </a:t>
            </a:r>
            <a:r>
              <a:rPr lang="en-US" dirty="0">
                <a:hlinkClick r:id="rId4"/>
              </a:rPr>
              <a:t>https://matplotlib.org/</a:t>
            </a:r>
            <a:endParaRPr lang="en-US" dirty="0"/>
          </a:p>
        </p:txBody>
      </p:sp>
      <p:sp>
        <p:nvSpPr>
          <p:cNvPr id="2" name="Date Placeholder 1">
            <a:extLst>
              <a:ext uri="{FF2B5EF4-FFF2-40B4-BE49-F238E27FC236}">
                <a16:creationId xmlns:a16="http://schemas.microsoft.com/office/drawing/2014/main" id="{F94B7611-6B22-7463-C535-F45E3D1D2452}"/>
              </a:ext>
            </a:extLst>
          </p:cNvPr>
          <p:cNvSpPr>
            <a:spLocks noGrp="1"/>
          </p:cNvSpPr>
          <p:nvPr>
            <p:ph type="dt" sz="half" idx="10"/>
          </p:nvPr>
        </p:nvSpPr>
        <p:spPr>
          <a:xfrm rot="5400000">
            <a:off x="10847839" y="527172"/>
            <a:ext cx="990599" cy="304799"/>
          </a:xfrm>
        </p:spPr>
        <p:txBody>
          <a:bodyPr/>
          <a:lstStyle/>
          <a:p>
            <a:fld id="{21761E50-A31E-4B0A-ADC5-56C4563B4126}" type="datetime1">
              <a:rPr lang="en-US" smtClean="0"/>
              <a:t>6/23/2022</a:t>
            </a:fld>
            <a:endParaRPr lang="en-US"/>
          </a:p>
        </p:txBody>
      </p:sp>
      <p:sp>
        <p:nvSpPr>
          <p:cNvPr id="3" name="Slide Number Placeholder 2">
            <a:extLst>
              <a:ext uri="{FF2B5EF4-FFF2-40B4-BE49-F238E27FC236}">
                <a16:creationId xmlns:a16="http://schemas.microsoft.com/office/drawing/2014/main" id="{127F967A-0F8F-FEDF-5F9C-1BD3F5E2198D}"/>
              </a:ext>
            </a:extLst>
          </p:cNvPr>
          <p:cNvSpPr>
            <a:spLocks noGrp="1"/>
          </p:cNvSpPr>
          <p:nvPr>
            <p:ph type="sldNum" sz="quarter" idx="12"/>
          </p:nvPr>
        </p:nvSpPr>
        <p:spPr/>
        <p:txBody>
          <a:bodyPr/>
          <a:lstStyle/>
          <a:p>
            <a:fld id="{BA750419-FAA6-448A-A704-02E248B983DD}" type="slidenum">
              <a:rPr lang="en-US" smtClean="0"/>
              <a:t>22</a:t>
            </a:fld>
            <a:endParaRPr lang="en-US"/>
          </a:p>
        </p:txBody>
      </p:sp>
      <p:sp>
        <p:nvSpPr>
          <p:cNvPr id="7" name="TextBox 6">
            <a:extLst>
              <a:ext uri="{FF2B5EF4-FFF2-40B4-BE49-F238E27FC236}">
                <a16:creationId xmlns:a16="http://schemas.microsoft.com/office/drawing/2014/main" id="{4E99451A-174F-E856-8B51-9F96AF2311EE}"/>
              </a:ext>
            </a:extLst>
          </p:cNvPr>
          <p:cNvSpPr txBox="1"/>
          <p:nvPr/>
        </p:nvSpPr>
        <p:spPr>
          <a:xfrm>
            <a:off x="4876802" y="4862750"/>
            <a:ext cx="6476997" cy="369332"/>
          </a:xfrm>
          <a:prstGeom prst="rect">
            <a:avLst/>
          </a:prstGeom>
          <a:noFill/>
        </p:spPr>
        <p:txBody>
          <a:bodyPr wrap="square" rtlCol="0">
            <a:spAutoFit/>
          </a:bodyPr>
          <a:lstStyle/>
          <a:p>
            <a:pPr algn="r"/>
            <a:r>
              <a:rPr lang="en-US" dirty="0">
                <a:solidFill>
                  <a:schemeClr val="accent1">
                    <a:lumMod val="60000"/>
                    <a:lumOff val="40000"/>
                  </a:schemeClr>
                </a:solidFill>
                <a:hlinkClick r:id="rId5" action="ppaction://hlinksldjump">
                  <a:extLst>
                    <a:ext uri="{A12FA001-AC4F-418D-AE19-62706E023703}">
                      <ahyp:hlinkClr xmlns:ahyp="http://schemas.microsoft.com/office/drawing/2018/hyperlinkcolor" val="tx"/>
                    </a:ext>
                  </a:extLst>
                </a:hlinkClick>
              </a:rPr>
              <a:t>Compare Periods Plot – Pg. 23</a:t>
            </a:r>
            <a:endParaRPr lang="en-US" dirty="0">
              <a:solidFill>
                <a:schemeClr val="accent1">
                  <a:lumMod val="60000"/>
                  <a:lumOff val="40000"/>
                </a:schemeClr>
              </a:solidFill>
            </a:endParaRPr>
          </a:p>
        </p:txBody>
      </p:sp>
      <p:sp>
        <p:nvSpPr>
          <p:cNvPr id="8" name="TextBox 7">
            <a:extLst>
              <a:ext uri="{FF2B5EF4-FFF2-40B4-BE49-F238E27FC236}">
                <a16:creationId xmlns:a16="http://schemas.microsoft.com/office/drawing/2014/main" id="{23C4DEF0-6AE1-762F-6656-B40384E80B25}"/>
              </a:ext>
            </a:extLst>
          </p:cNvPr>
          <p:cNvSpPr txBox="1"/>
          <p:nvPr/>
        </p:nvSpPr>
        <p:spPr>
          <a:xfrm>
            <a:off x="6330463" y="5177574"/>
            <a:ext cx="5023337" cy="369332"/>
          </a:xfrm>
          <a:prstGeom prst="rect">
            <a:avLst/>
          </a:prstGeom>
          <a:noFill/>
        </p:spPr>
        <p:txBody>
          <a:bodyPr wrap="square" rtlCol="0">
            <a:spAutoFit/>
          </a:bodyPr>
          <a:lstStyle/>
          <a:p>
            <a:pPr algn="r"/>
            <a:r>
              <a:rPr lang="en-US" dirty="0">
                <a:solidFill>
                  <a:schemeClr val="accent1">
                    <a:lumMod val="60000"/>
                    <a:lumOff val="40000"/>
                  </a:schemeClr>
                </a:solidFill>
                <a:hlinkClick r:id="rId6" action="ppaction://hlinksldjump">
                  <a:extLst>
                    <a:ext uri="{A12FA001-AC4F-418D-AE19-62706E023703}">
                      <ahyp:hlinkClr xmlns:ahyp="http://schemas.microsoft.com/office/drawing/2018/hyperlinkcolor" val="tx"/>
                    </a:ext>
                  </a:extLst>
                </a:hlinkClick>
              </a:rPr>
              <a:t>Histogram of Humidity – Pg. 24</a:t>
            </a:r>
            <a:endParaRPr lang="en-US" dirty="0">
              <a:solidFill>
                <a:schemeClr val="accent1">
                  <a:lumMod val="60000"/>
                  <a:lumOff val="40000"/>
                </a:schemeClr>
              </a:solidFill>
            </a:endParaRPr>
          </a:p>
        </p:txBody>
      </p:sp>
      <p:sp>
        <p:nvSpPr>
          <p:cNvPr id="9" name="TextBox 8">
            <a:extLst>
              <a:ext uri="{FF2B5EF4-FFF2-40B4-BE49-F238E27FC236}">
                <a16:creationId xmlns:a16="http://schemas.microsoft.com/office/drawing/2014/main" id="{DD6123E5-A8A8-FEEB-1E8E-9E604AE44BAC}"/>
              </a:ext>
            </a:extLst>
          </p:cNvPr>
          <p:cNvSpPr txBox="1"/>
          <p:nvPr/>
        </p:nvSpPr>
        <p:spPr>
          <a:xfrm>
            <a:off x="5289452" y="6093798"/>
            <a:ext cx="6064347" cy="369332"/>
          </a:xfrm>
          <a:prstGeom prst="rect">
            <a:avLst/>
          </a:prstGeom>
          <a:noFill/>
        </p:spPr>
        <p:txBody>
          <a:bodyPr wrap="square" rtlCol="0">
            <a:spAutoFit/>
          </a:bodyPr>
          <a:lstStyle/>
          <a:p>
            <a:pPr algn="r"/>
            <a:r>
              <a:rPr lang="en-US" dirty="0">
                <a:solidFill>
                  <a:schemeClr val="accent1">
                    <a:lumMod val="60000"/>
                    <a:lumOff val="40000"/>
                  </a:schemeClr>
                </a:solidFill>
                <a:hlinkClick r:id="rId7" action="ppaction://hlinksldjump">
                  <a:extLst>
                    <a:ext uri="{A12FA001-AC4F-418D-AE19-62706E023703}">
                      <ahyp:hlinkClr xmlns:ahyp="http://schemas.microsoft.com/office/drawing/2018/hyperlinkcolor" val="tx"/>
                    </a:ext>
                  </a:extLst>
                </a:hlinkClick>
              </a:rPr>
              <a:t>Next: Conclusion – Pg. 27</a:t>
            </a:r>
            <a:endParaRPr lang="en-US" dirty="0">
              <a:solidFill>
                <a:schemeClr val="accent1">
                  <a:lumMod val="60000"/>
                  <a:lumOff val="40000"/>
                </a:schemeClr>
              </a:solidFill>
            </a:endParaRPr>
          </a:p>
        </p:txBody>
      </p:sp>
      <p:sp>
        <p:nvSpPr>
          <p:cNvPr id="10" name="TextBox 9">
            <a:extLst>
              <a:ext uri="{FF2B5EF4-FFF2-40B4-BE49-F238E27FC236}">
                <a16:creationId xmlns:a16="http://schemas.microsoft.com/office/drawing/2014/main" id="{7AC64B00-9F83-1B1E-1BD8-D9BF948521CF}"/>
              </a:ext>
            </a:extLst>
          </p:cNvPr>
          <p:cNvSpPr txBox="1"/>
          <p:nvPr/>
        </p:nvSpPr>
        <p:spPr>
          <a:xfrm>
            <a:off x="6623824" y="4564200"/>
            <a:ext cx="4729975" cy="369332"/>
          </a:xfrm>
          <a:prstGeom prst="rect">
            <a:avLst/>
          </a:prstGeom>
          <a:noFill/>
        </p:spPr>
        <p:txBody>
          <a:bodyPr wrap="square" rtlCol="0">
            <a:spAutoFit/>
          </a:bodyPr>
          <a:lstStyle/>
          <a:p>
            <a:pPr algn="r"/>
            <a:r>
              <a:rPr lang="en-US" dirty="0">
                <a:solidFill>
                  <a:schemeClr val="accent1">
                    <a:lumMod val="60000"/>
                    <a:lumOff val="40000"/>
                  </a:schemeClr>
                </a:solidFill>
                <a:hlinkClick r:id="rId8" action="ppaction://hlinksldjump">
                  <a:extLst>
                    <a:ext uri="{A12FA001-AC4F-418D-AE19-62706E023703}">
                      <ahyp:hlinkClr xmlns:ahyp="http://schemas.microsoft.com/office/drawing/2018/hyperlinkcolor" val="tx"/>
                    </a:ext>
                  </a:extLst>
                </a:hlinkClick>
              </a:rPr>
              <a:t>Previous: Extracting Data to CVS – Pg. 17</a:t>
            </a:r>
            <a:endParaRPr lang="en-US" dirty="0">
              <a:solidFill>
                <a:schemeClr val="accent1">
                  <a:lumMod val="60000"/>
                  <a:lumOff val="40000"/>
                </a:schemeClr>
              </a:solidFill>
            </a:endParaRPr>
          </a:p>
        </p:txBody>
      </p:sp>
      <p:sp>
        <p:nvSpPr>
          <p:cNvPr id="11" name="TextBox 10">
            <a:extLst>
              <a:ext uri="{FF2B5EF4-FFF2-40B4-BE49-F238E27FC236}">
                <a16:creationId xmlns:a16="http://schemas.microsoft.com/office/drawing/2014/main" id="{DC8F5927-AA8D-7ED3-36EA-F6A6E8F719A8}"/>
              </a:ext>
            </a:extLst>
          </p:cNvPr>
          <p:cNvSpPr txBox="1"/>
          <p:nvPr/>
        </p:nvSpPr>
        <p:spPr>
          <a:xfrm>
            <a:off x="5692727" y="5796976"/>
            <a:ext cx="5661072" cy="369332"/>
          </a:xfrm>
          <a:prstGeom prst="rect">
            <a:avLst/>
          </a:prstGeom>
          <a:noFill/>
        </p:spPr>
        <p:txBody>
          <a:bodyPr wrap="square" rtlCol="0">
            <a:spAutoFit/>
          </a:bodyPr>
          <a:lstStyle/>
          <a:p>
            <a:pPr algn="r"/>
            <a:r>
              <a:rPr lang="en-US" dirty="0">
                <a:solidFill>
                  <a:schemeClr val="accent1">
                    <a:lumMod val="60000"/>
                    <a:lumOff val="40000"/>
                  </a:schemeClr>
                </a:solidFill>
                <a:hlinkClick r:id="rId9" action="ppaction://hlinksldjump">
                  <a:extLst>
                    <a:ext uri="{A12FA001-AC4F-418D-AE19-62706E023703}">
                      <ahyp:hlinkClr xmlns:ahyp="http://schemas.microsoft.com/office/drawing/2018/hyperlinkcolor" val="tx"/>
                    </a:ext>
                  </a:extLst>
                </a:hlinkClick>
              </a:rPr>
              <a:t>Prediction: Looking Ahead – Pg. 26</a:t>
            </a:r>
            <a:endParaRPr lang="en-US" dirty="0">
              <a:solidFill>
                <a:schemeClr val="accent1">
                  <a:lumMod val="60000"/>
                  <a:lumOff val="40000"/>
                </a:schemeClr>
              </a:solidFill>
            </a:endParaRPr>
          </a:p>
        </p:txBody>
      </p:sp>
      <p:sp>
        <p:nvSpPr>
          <p:cNvPr id="12" name="TextBox 11">
            <a:extLst>
              <a:ext uri="{FF2B5EF4-FFF2-40B4-BE49-F238E27FC236}">
                <a16:creationId xmlns:a16="http://schemas.microsoft.com/office/drawing/2014/main" id="{715AC8B7-80DB-C260-E3AC-94DBFEE48A12}"/>
              </a:ext>
            </a:extLst>
          </p:cNvPr>
          <p:cNvSpPr txBox="1"/>
          <p:nvPr/>
        </p:nvSpPr>
        <p:spPr>
          <a:xfrm>
            <a:off x="838200" y="5345966"/>
            <a:ext cx="4545040" cy="923330"/>
          </a:xfrm>
          <a:prstGeom prst="rect">
            <a:avLst/>
          </a:prstGeom>
          <a:noFill/>
        </p:spPr>
        <p:txBody>
          <a:bodyPr wrap="square" rtlCol="0">
            <a:spAutoFit/>
          </a:bodyPr>
          <a:lstStyle/>
          <a:p>
            <a:pPr marL="457200" lvl="1" indent="0">
              <a:buNone/>
            </a:pPr>
            <a:r>
              <a:rPr lang="en-US" sz="1800" dirty="0"/>
              <a:t>You can find copy and paste code as a</a:t>
            </a:r>
          </a:p>
          <a:p>
            <a:pPr marL="457200" lvl="1" indent="0">
              <a:buNone/>
            </a:pPr>
            <a:r>
              <a:rPr lang="en-US" sz="1800" dirty="0"/>
              <a:t> comment for each slide with code.</a:t>
            </a:r>
          </a:p>
          <a:p>
            <a:endParaRPr lang="en-US" dirty="0"/>
          </a:p>
        </p:txBody>
      </p:sp>
      <p:sp>
        <p:nvSpPr>
          <p:cNvPr id="13" name="TextBox 12">
            <a:extLst>
              <a:ext uri="{FF2B5EF4-FFF2-40B4-BE49-F238E27FC236}">
                <a16:creationId xmlns:a16="http://schemas.microsoft.com/office/drawing/2014/main" id="{10A836C7-4874-6DBA-ED2C-A825D4666E97}"/>
              </a:ext>
            </a:extLst>
          </p:cNvPr>
          <p:cNvSpPr txBox="1"/>
          <p:nvPr/>
        </p:nvSpPr>
        <p:spPr>
          <a:xfrm>
            <a:off x="5692727" y="5478274"/>
            <a:ext cx="5661072" cy="369332"/>
          </a:xfrm>
          <a:prstGeom prst="rect">
            <a:avLst/>
          </a:prstGeom>
          <a:noFill/>
        </p:spPr>
        <p:txBody>
          <a:bodyPr wrap="square" rtlCol="0">
            <a:spAutoFit/>
          </a:bodyPr>
          <a:lstStyle/>
          <a:p>
            <a:pPr algn="r"/>
            <a:r>
              <a:rPr lang="en-US" dirty="0">
                <a:solidFill>
                  <a:schemeClr val="accent1">
                    <a:lumMod val="60000"/>
                    <a:lumOff val="40000"/>
                  </a:schemeClr>
                </a:solidFill>
                <a:hlinkClick r:id="rId10" action="ppaction://hlinksldjump">
                  <a:extLst>
                    <a:ext uri="{A12FA001-AC4F-418D-AE19-62706E023703}">
                      <ahyp:hlinkClr xmlns:ahyp="http://schemas.microsoft.com/office/drawing/2018/hyperlinkcolor" val="tx"/>
                    </a:ext>
                  </a:extLst>
                </a:hlinkClick>
              </a:rPr>
              <a:t>Analysis: Netflix Vs Hulu – Pg. 25</a:t>
            </a:r>
            <a:endParaRPr lang="en-US" dirty="0">
              <a:solidFill>
                <a:schemeClr val="accent1">
                  <a:lumMod val="60000"/>
                  <a:lumOff val="40000"/>
                </a:schemeClr>
              </a:solidFill>
            </a:endParaRPr>
          </a:p>
        </p:txBody>
      </p:sp>
    </p:spTree>
    <p:extLst>
      <p:ext uri="{BB962C8B-B14F-4D97-AF65-F5344CB8AC3E}">
        <p14:creationId xmlns:p14="http://schemas.microsoft.com/office/powerpoint/2010/main" val="2490591473"/>
      </p:ext>
    </p:extLst>
  </p:cSld>
  <p:clrMapOvr>
    <a:masterClrMapping/>
  </p:clrMapOvr>
  <p:extLst>
    <p:ext uri="{6950BFC3-D8DA-4A85-94F7-54DA5524770B}">
      <p188:commentRel xmlns:p188="http://schemas.microsoft.com/office/powerpoint/2018/8/main" r:id="rId2"/>
    </p:ext>
  </p:extLs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pic>
        <p:nvPicPr>
          <p:cNvPr id="8" name="Picture 7" descr="Graphical user interface&#10;&#10;Description automatically generated">
            <a:extLst>
              <a:ext uri="{FF2B5EF4-FFF2-40B4-BE49-F238E27FC236}">
                <a16:creationId xmlns:a16="http://schemas.microsoft.com/office/drawing/2014/main" id="{E6751EA2-35B2-137A-966E-0705DA51F5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058" y="1359145"/>
            <a:ext cx="11569883" cy="4636421"/>
          </a:xfrm>
          <a:prstGeom prst="rect">
            <a:avLst/>
          </a:prstGeom>
        </p:spPr>
      </p:pic>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889859" y="282243"/>
            <a:ext cx="10412278" cy="794657"/>
          </a:xfrm>
        </p:spPr>
        <p:txBody>
          <a:bodyPr>
            <a:normAutofit/>
          </a:bodyPr>
          <a:lstStyle/>
          <a:p>
            <a:r>
              <a:rPr lang="en-US" sz="4400" dirty="0"/>
              <a:t>Compare Periods Plot</a:t>
            </a:r>
          </a:p>
        </p:txBody>
      </p:sp>
      <p:sp>
        <p:nvSpPr>
          <p:cNvPr id="4" name="Text Placeholder 6">
            <a:extLst>
              <a:ext uri="{FF2B5EF4-FFF2-40B4-BE49-F238E27FC236}">
                <a16:creationId xmlns:a16="http://schemas.microsoft.com/office/drawing/2014/main" id="{F9461223-4E27-7FAF-9DD1-DD6EE7C85EEF}"/>
              </a:ext>
            </a:extLst>
          </p:cNvPr>
          <p:cNvSpPr>
            <a:spLocks noGrp="1"/>
          </p:cNvSpPr>
          <p:nvPr>
            <p:ph type="body" sz="half" idx="2"/>
          </p:nvPr>
        </p:nvSpPr>
        <p:spPr>
          <a:xfrm>
            <a:off x="1366061" y="6084222"/>
            <a:ext cx="9459875" cy="655674"/>
          </a:xfrm>
        </p:spPr>
        <p:txBody>
          <a:bodyPr vert="horz" lIns="91440" tIns="45720" rIns="91440" bIns="45720" rtlCol="0" anchor="ctr">
            <a:normAutofit fontScale="85000" lnSpcReduction="20000"/>
          </a:bodyPr>
          <a:lstStyle/>
          <a:p>
            <a:pPr algn="ctr"/>
            <a:r>
              <a:rPr lang="en-US" sz="2000" dirty="0"/>
              <a:t>Screenshot of Spyder console showing a compare periods plot. </a:t>
            </a:r>
          </a:p>
          <a:p>
            <a:pPr algn="ctr"/>
            <a:r>
              <a:rPr lang="en-US" sz="2000" dirty="0"/>
              <a:t>In the chart we compare the Celsius temperatures in week 1 and week 2.</a:t>
            </a:r>
          </a:p>
        </p:txBody>
      </p:sp>
      <p:sp>
        <p:nvSpPr>
          <p:cNvPr id="3" name="Date Placeholder 2">
            <a:extLst>
              <a:ext uri="{FF2B5EF4-FFF2-40B4-BE49-F238E27FC236}">
                <a16:creationId xmlns:a16="http://schemas.microsoft.com/office/drawing/2014/main" id="{BCB9B69A-AEE7-D1E8-9A27-8FEBB8527838}"/>
              </a:ext>
            </a:extLst>
          </p:cNvPr>
          <p:cNvSpPr>
            <a:spLocks noGrp="1"/>
          </p:cNvSpPr>
          <p:nvPr>
            <p:ph type="dt" sz="half" idx="10"/>
          </p:nvPr>
        </p:nvSpPr>
        <p:spPr>
          <a:xfrm rot="5400000">
            <a:off x="10806837" y="527171"/>
            <a:ext cx="990599" cy="304799"/>
          </a:xfrm>
        </p:spPr>
        <p:txBody>
          <a:bodyPr/>
          <a:lstStyle/>
          <a:p>
            <a:fld id="{0EC73F2B-59B9-49D5-AFE4-F929802E1DE9}" type="datetime1">
              <a:rPr lang="en-US" smtClean="0"/>
              <a:t>6/23/2022</a:t>
            </a:fld>
            <a:endParaRPr lang="en-US" dirty="0"/>
          </a:p>
        </p:txBody>
      </p:sp>
      <p:sp>
        <p:nvSpPr>
          <p:cNvPr id="5" name="Slide Number Placeholder 4">
            <a:extLst>
              <a:ext uri="{FF2B5EF4-FFF2-40B4-BE49-F238E27FC236}">
                <a16:creationId xmlns:a16="http://schemas.microsoft.com/office/drawing/2014/main" id="{6380808A-C8A9-4C76-086E-3CC8E45E325B}"/>
              </a:ext>
            </a:extLst>
          </p:cNvPr>
          <p:cNvSpPr>
            <a:spLocks noGrp="1"/>
          </p:cNvSpPr>
          <p:nvPr>
            <p:ph type="sldNum" sz="quarter" idx="12"/>
          </p:nvPr>
        </p:nvSpPr>
        <p:spPr/>
        <p:txBody>
          <a:bodyPr/>
          <a:lstStyle/>
          <a:p>
            <a:fld id="{BA750419-FAA6-448A-A704-02E248B983DD}" type="slidenum">
              <a:rPr lang="en-US" smtClean="0"/>
              <a:t>23</a:t>
            </a:fld>
            <a:endParaRPr lang="en-US"/>
          </a:p>
        </p:txBody>
      </p:sp>
    </p:spTree>
    <p:extLst>
      <p:ext uri="{BB962C8B-B14F-4D97-AF65-F5344CB8AC3E}">
        <p14:creationId xmlns:p14="http://schemas.microsoft.com/office/powerpoint/2010/main" val="229454720"/>
      </p:ext>
    </p:extLst>
  </p:cSld>
  <p:clrMapOvr>
    <a:masterClrMapping/>
  </p:clrMapOvr>
  <p:extLst>
    <p:ext uri="{6950BFC3-D8DA-4A85-94F7-54DA5524770B}">
      <p188:commentRel xmlns:p188="http://schemas.microsoft.com/office/powerpoint/2018/8/main" r:id="rId2"/>
    </p:ext>
  </p:extLs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pic>
        <p:nvPicPr>
          <p:cNvPr id="8" name="Picture 7" descr="Chart&#10;&#10;Description automatically generated">
            <a:extLst>
              <a:ext uri="{FF2B5EF4-FFF2-40B4-BE49-F238E27FC236}">
                <a16:creationId xmlns:a16="http://schemas.microsoft.com/office/drawing/2014/main" id="{A8AD6D2D-314D-51B1-52F3-D171803C23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566" y="1242137"/>
            <a:ext cx="11542866" cy="4651127"/>
          </a:xfrm>
          <a:prstGeom prst="rect">
            <a:avLst/>
          </a:prstGeom>
        </p:spPr>
      </p:pic>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918439" y="260472"/>
            <a:ext cx="10355120" cy="838200"/>
          </a:xfrm>
        </p:spPr>
        <p:txBody>
          <a:bodyPr>
            <a:normAutofit/>
          </a:bodyPr>
          <a:lstStyle/>
          <a:p>
            <a:r>
              <a:rPr lang="en-US" sz="4400" dirty="0"/>
              <a:t>Histogram of Humidity</a:t>
            </a:r>
          </a:p>
        </p:txBody>
      </p:sp>
      <p:sp>
        <p:nvSpPr>
          <p:cNvPr id="4" name="Text Placeholder 6">
            <a:extLst>
              <a:ext uri="{FF2B5EF4-FFF2-40B4-BE49-F238E27FC236}">
                <a16:creationId xmlns:a16="http://schemas.microsoft.com/office/drawing/2014/main" id="{50361C55-C017-EFCB-2B11-110342BA92E0}"/>
              </a:ext>
            </a:extLst>
          </p:cNvPr>
          <p:cNvSpPr>
            <a:spLocks noGrp="1"/>
          </p:cNvSpPr>
          <p:nvPr>
            <p:ph type="body" sz="half" idx="2"/>
          </p:nvPr>
        </p:nvSpPr>
        <p:spPr>
          <a:xfrm>
            <a:off x="1591461" y="5943294"/>
            <a:ext cx="9009077" cy="618977"/>
          </a:xfrm>
        </p:spPr>
        <p:txBody>
          <a:bodyPr vert="horz" lIns="91440" tIns="45720" rIns="91440" bIns="45720" rtlCol="0" anchor="ctr">
            <a:normAutofit fontScale="77500" lnSpcReduction="20000"/>
          </a:bodyPr>
          <a:lstStyle/>
          <a:p>
            <a:pPr algn="ctr"/>
            <a:r>
              <a:rPr lang="en-US" sz="2000" dirty="0"/>
              <a:t>Screenshot of Spyder console showing a Histogram plot of the humidity. </a:t>
            </a:r>
          </a:p>
          <a:p>
            <a:pPr algn="ctr"/>
            <a:r>
              <a:rPr lang="en-US" sz="2000" dirty="0"/>
              <a:t>In the chart we show the humidity of week 2.</a:t>
            </a:r>
          </a:p>
        </p:txBody>
      </p:sp>
      <p:sp>
        <p:nvSpPr>
          <p:cNvPr id="3" name="Date Placeholder 2">
            <a:extLst>
              <a:ext uri="{FF2B5EF4-FFF2-40B4-BE49-F238E27FC236}">
                <a16:creationId xmlns:a16="http://schemas.microsoft.com/office/drawing/2014/main" id="{07BDCAE2-BAE7-A68D-8431-C7DE3EEB57AD}"/>
              </a:ext>
            </a:extLst>
          </p:cNvPr>
          <p:cNvSpPr>
            <a:spLocks noGrp="1"/>
          </p:cNvSpPr>
          <p:nvPr>
            <p:ph type="dt" sz="half" idx="10"/>
          </p:nvPr>
        </p:nvSpPr>
        <p:spPr>
          <a:xfrm rot="5400000">
            <a:off x="10847839" y="480063"/>
            <a:ext cx="990599" cy="304799"/>
          </a:xfrm>
        </p:spPr>
        <p:txBody>
          <a:bodyPr/>
          <a:lstStyle/>
          <a:p>
            <a:fld id="{CACCA78F-C551-4718-B304-C0C22701926A}" type="datetime1">
              <a:rPr lang="en-US" smtClean="0"/>
              <a:t>6/23/2022</a:t>
            </a:fld>
            <a:endParaRPr lang="en-US" dirty="0"/>
          </a:p>
        </p:txBody>
      </p:sp>
      <p:sp>
        <p:nvSpPr>
          <p:cNvPr id="5" name="Slide Number Placeholder 4">
            <a:extLst>
              <a:ext uri="{FF2B5EF4-FFF2-40B4-BE49-F238E27FC236}">
                <a16:creationId xmlns:a16="http://schemas.microsoft.com/office/drawing/2014/main" id="{AEB5DBEA-97B9-D5B9-1794-83FA75AFDE3B}"/>
              </a:ext>
            </a:extLst>
          </p:cNvPr>
          <p:cNvSpPr>
            <a:spLocks noGrp="1"/>
          </p:cNvSpPr>
          <p:nvPr>
            <p:ph type="sldNum" sz="quarter" idx="12"/>
          </p:nvPr>
        </p:nvSpPr>
        <p:spPr/>
        <p:txBody>
          <a:bodyPr/>
          <a:lstStyle/>
          <a:p>
            <a:fld id="{BA750419-FAA6-448A-A704-02E248B983DD}" type="slidenum">
              <a:rPr lang="en-US" smtClean="0"/>
              <a:t>24</a:t>
            </a:fld>
            <a:endParaRPr lang="en-US"/>
          </a:p>
        </p:txBody>
      </p:sp>
    </p:spTree>
    <p:extLst>
      <p:ext uri="{BB962C8B-B14F-4D97-AF65-F5344CB8AC3E}">
        <p14:creationId xmlns:p14="http://schemas.microsoft.com/office/powerpoint/2010/main" val="3320780486"/>
      </p:ext>
    </p:extLst>
  </p:cSld>
  <p:clrMapOvr>
    <a:masterClrMapping/>
  </p:clrMapOvr>
  <p:extLst>
    <p:ext uri="{6950BFC3-D8DA-4A85-94F7-54DA5524770B}">
      <p188:commentRel xmlns:p188="http://schemas.microsoft.com/office/powerpoint/2018/8/main" r:id="rId2"/>
    </p:ext>
  </p:extLs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546351" y="653920"/>
            <a:ext cx="11139854" cy="930447"/>
          </a:xfrm>
        </p:spPr>
        <p:txBody>
          <a:bodyPr vert="horz" lIns="91440" tIns="45720" rIns="91440" bIns="45720" rtlCol="0" anchor="b">
            <a:noAutofit/>
          </a:bodyPr>
          <a:lstStyle/>
          <a:p>
            <a:r>
              <a:rPr lang="en-US" dirty="0"/>
              <a:t>Analysis – Who grows faster, Hulu Vs. Netflix?</a:t>
            </a:r>
            <a:br>
              <a:rPr lang="en-US" dirty="0"/>
            </a:br>
            <a:endParaRPr lang="en-US" dirty="0"/>
          </a:p>
        </p:txBody>
      </p:sp>
      <p:sp>
        <p:nvSpPr>
          <p:cNvPr id="9" name="Text Placeholder 6">
            <a:extLst>
              <a:ext uri="{FF2B5EF4-FFF2-40B4-BE49-F238E27FC236}">
                <a16:creationId xmlns:a16="http://schemas.microsoft.com/office/drawing/2014/main" id="{4AD8D805-600C-B663-E49B-49614B9BED7A}"/>
              </a:ext>
            </a:extLst>
          </p:cNvPr>
          <p:cNvSpPr>
            <a:spLocks noGrp="1"/>
          </p:cNvSpPr>
          <p:nvPr>
            <p:ph type="body" sz="half" idx="2"/>
          </p:nvPr>
        </p:nvSpPr>
        <p:spPr>
          <a:xfrm>
            <a:off x="1127696" y="6301758"/>
            <a:ext cx="3908282" cy="556242"/>
          </a:xfrm>
        </p:spPr>
        <p:txBody>
          <a:bodyPr vert="horz" lIns="91440" tIns="45720" rIns="91440" bIns="45720" rtlCol="0" anchor="ctr">
            <a:normAutofit fontScale="92500" lnSpcReduction="20000"/>
          </a:bodyPr>
          <a:lstStyle/>
          <a:p>
            <a:pPr algn="ctr"/>
            <a:r>
              <a:rPr lang="en-US" sz="2000" dirty="0"/>
              <a:t>Comparison Chart of Netflix Vs Hulu</a:t>
            </a:r>
          </a:p>
        </p:txBody>
      </p:sp>
      <p:sp>
        <p:nvSpPr>
          <p:cNvPr id="3" name="Date Placeholder 2">
            <a:extLst>
              <a:ext uri="{FF2B5EF4-FFF2-40B4-BE49-F238E27FC236}">
                <a16:creationId xmlns:a16="http://schemas.microsoft.com/office/drawing/2014/main" id="{7666D050-64D6-9A51-CAEE-E00159D91A83}"/>
              </a:ext>
            </a:extLst>
          </p:cNvPr>
          <p:cNvSpPr>
            <a:spLocks noGrp="1"/>
          </p:cNvSpPr>
          <p:nvPr>
            <p:ph type="dt" sz="half" idx="10"/>
          </p:nvPr>
        </p:nvSpPr>
        <p:spPr>
          <a:xfrm rot="5400000">
            <a:off x="10834947" y="527172"/>
            <a:ext cx="990599" cy="304799"/>
          </a:xfrm>
        </p:spPr>
        <p:txBody>
          <a:bodyPr/>
          <a:lstStyle/>
          <a:p>
            <a:fld id="{35D97B3D-4586-4FAD-9511-6398E0A356C2}" type="datetime1">
              <a:rPr lang="en-US" smtClean="0"/>
              <a:t>6/23/2022</a:t>
            </a:fld>
            <a:endParaRPr lang="en-US"/>
          </a:p>
        </p:txBody>
      </p:sp>
      <p:sp>
        <p:nvSpPr>
          <p:cNvPr id="4" name="Slide Number Placeholder 3">
            <a:extLst>
              <a:ext uri="{FF2B5EF4-FFF2-40B4-BE49-F238E27FC236}">
                <a16:creationId xmlns:a16="http://schemas.microsoft.com/office/drawing/2014/main" id="{21926425-3CE0-1BD9-6AA2-A83E2D1DC503}"/>
              </a:ext>
            </a:extLst>
          </p:cNvPr>
          <p:cNvSpPr>
            <a:spLocks noGrp="1"/>
          </p:cNvSpPr>
          <p:nvPr>
            <p:ph type="sldNum" sz="quarter" idx="12"/>
          </p:nvPr>
        </p:nvSpPr>
        <p:spPr/>
        <p:txBody>
          <a:bodyPr/>
          <a:lstStyle/>
          <a:p>
            <a:fld id="{BA750419-FAA6-448A-A704-02E248B983DD}" type="slidenum">
              <a:rPr lang="en-US" smtClean="0"/>
              <a:t>25</a:t>
            </a:fld>
            <a:endParaRPr lang="en-US"/>
          </a:p>
        </p:txBody>
      </p:sp>
      <p:pic>
        <p:nvPicPr>
          <p:cNvPr id="8" name="Picture 7" descr="Chart, line chart&#10;&#10;Description automatically generated">
            <a:extLst>
              <a:ext uri="{FF2B5EF4-FFF2-40B4-BE49-F238E27FC236}">
                <a16:creationId xmlns:a16="http://schemas.microsoft.com/office/drawing/2014/main" id="{D263B8DF-AD75-243B-3497-78E17DF6EE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351" y="2288001"/>
            <a:ext cx="5330182" cy="3997637"/>
          </a:xfrm>
          <a:prstGeom prst="rect">
            <a:avLst/>
          </a:prstGeom>
        </p:spPr>
      </p:pic>
      <p:pic>
        <p:nvPicPr>
          <p:cNvPr id="10" name="Picture 9" descr="Text&#10;&#10;Description automatically generated">
            <a:extLst>
              <a:ext uri="{FF2B5EF4-FFF2-40B4-BE49-F238E27FC236}">
                <a16:creationId xmlns:a16="http://schemas.microsoft.com/office/drawing/2014/main" id="{0688690C-E485-3353-253A-9FD38985AF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5073" y="3001728"/>
            <a:ext cx="5455917" cy="2847816"/>
          </a:xfrm>
          <a:prstGeom prst="rect">
            <a:avLst/>
          </a:prstGeom>
        </p:spPr>
      </p:pic>
      <p:sp>
        <p:nvSpPr>
          <p:cNvPr id="11" name="TextBox 10">
            <a:extLst>
              <a:ext uri="{FF2B5EF4-FFF2-40B4-BE49-F238E27FC236}">
                <a16:creationId xmlns:a16="http://schemas.microsoft.com/office/drawing/2014/main" id="{663D6F7A-F2BF-BA49-17E9-5555E705D549}"/>
              </a:ext>
            </a:extLst>
          </p:cNvPr>
          <p:cNvSpPr txBox="1"/>
          <p:nvPr/>
        </p:nvSpPr>
        <p:spPr>
          <a:xfrm>
            <a:off x="20278" y="1736864"/>
            <a:ext cx="12192000" cy="369332"/>
          </a:xfrm>
          <a:prstGeom prst="rect">
            <a:avLst/>
          </a:prstGeom>
          <a:noFill/>
        </p:spPr>
        <p:txBody>
          <a:bodyPr wrap="square" rtlCol="0">
            <a:spAutoFit/>
          </a:bodyPr>
          <a:lstStyle/>
          <a:p>
            <a:pPr algn="ctr"/>
            <a:r>
              <a:rPr lang="en-US" b="1" dirty="0"/>
              <a:t>Results: Netflix has a much higher user base, and growth rate.</a:t>
            </a:r>
          </a:p>
        </p:txBody>
      </p:sp>
      <p:sp>
        <p:nvSpPr>
          <p:cNvPr id="12" name="Text Placeholder 6">
            <a:extLst>
              <a:ext uri="{FF2B5EF4-FFF2-40B4-BE49-F238E27FC236}">
                <a16:creationId xmlns:a16="http://schemas.microsoft.com/office/drawing/2014/main" id="{E906AF0A-21D6-2C6F-D4DB-3E33990B08C5}"/>
              </a:ext>
            </a:extLst>
          </p:cNvPr>
          <p:cNvSpPr txBox="1">
            <a:spLocks/>
          </p:cNvSpPr>
          <p:nvPr/>
        </p:nvSpPr>
        <p:spPr>
          <a:xfrm>
            <a:off x="6863415" y="6301758"/>
            <a:ext cx="4619231" cy="556242"/>
          </a:xfrm>
          <a:prstGeom prst="rect">
            <a:avLst/>
          </a:prstGeom>
        </p:spPr>
        <p:txBody>
          <a:bodyPr vert="horz" lIns="91440" tIns="45720" rIns="91440" bIns="45720" rtlCol="0" anchor="ctr">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2000" dirty="0"/>
              <a:t>Program to create the Netflix Vs Hulu chart</a:t>
            </a:r>
          </a:p>
        </p:txBody>
      </p:sp>
    </p:spTree>
    <p:extLst>
      <p:ext uri="{BB962C8B-B14F-4D97-AF65-F5344CB8AC3E}">
        <p14:creationId xmlns:p14="http://schemas.microsoft.com/office/powerpoint/2010/main" val="3499379262"/>
      </p:ext>
    </p:extLst>
  </p:cSld>
  <p:clrMapOvr>
    <a:masterClrMapping/>
  </p:clrMapOvr>
  <p:extLst>
    <p:ext uri="{6950BFC3-D8DA-4A85-94F7-54DA5524770B}">
      <p188:commentRel xmlns:p188="http://schemas.microsoft.com/office/powerpoint/2018/8/main" r:id="rId2"/>
    </p:ext>
  </p:extLs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839788" y="395201"/>
            <a:ext cx="9668778" cy="668215"/>
          </a:xfrm>
        </p:spPr>
        <p:txBody>
          <a:bodyPr>
            <a:normAutofit fontScale="90000"/>
          </a:bodyPr>
          <a:lstStyle/>
          <a:p>
            <a:r>
              <a:rPr lang="en-US" sz="4400" dirty="0"/>
              <a:t>Weather Prediction Based on Data</a:t>
            </a:r>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1280408" y="1733842"/>
            <a:ext cx="8787538" cy="3811588"/>
          </a:xfrm>
        </p:spPr>
        <p:txBody>
          <a:bodyPr>
            <a:normAutofit/>
          </a:bodyPr>
          <a:lstStyle/>
          <a:p>
            <a:r>
              <a:rPr lang="en-US" sz="2000" dirty="0"/>
              <a:t>Develop a prediction based on the data. What variations in temperature and humidity do you expect over the next few hours or days? </a:t>
            </a:r>
          </a:p>
          <a:p>
            <a:pPr marL="285750" indent="-285750">
              <a:buFont typeface="Arial" panose="020B0604020202020204" pitchFamily="34" charset="0"/>
              <a:buChar char="•"/>
            </a:pPr>
            <a:r>
              <a:rPr lang="en-US" sz="2000" dirty="0"/>
              <a:t>Warmer days to come with cool nights. However, I live in northeast Kentucky and get Ohio weather… this means it could be 85 and sunny now and snowing this evening. </a:t>
            </a:r>
          </a:p>
          <a:p>
            <a:endParaRPr lang="en-US" sz="2000" dirty="0"/>
          </a:p>
          <a:p>
            <a:r>
              <a:rPr lang="en-US" sz="2000" dirty="0"/>
              <a:t>How would humidity change if temperature goes up or down?</a:t>
            </a:r>
          </a:p>
          <a:p>
            <a:pPr marL="285750" indent="-285750">
              <a:buFont typeface="Arial" panose="020B0604020202020204" pitchFamily="34" charset="0"/>
              <a:buChar char="•"/>
            </a:pPr>
            <a:r>
              <a:rPr lang="en-US" sz="2000" dirty="0"/>
              <a:t>The relative humidity will rise with a drop in temperature and drop with a rise in temperature. </a:t>
            </a:r>
          </a:p>
          <a:p>
            <a:endParaRPr lang="en-US" sz="2000" dirty="0"/>
          </a:p>
        </p:txBody>
      </p:sp>
      <p:sp>
        <p:nvSpPr>
          <p:cNvPr id="3" name="Date Placeholder 2">
            <a:extLst>
              <a:ext uri="{FF2B5EF4-FFF2-40B4-BE49-F238E27FC236}">
                <a16:creationId xmlns:a16="http://schemas.microsoft.com/office/drawing/2014/main" id="{4E372C12-D98D-3EA7-5ECE-845BABD0FCFB}"/>
              </a:ext>
            </a:extLst>
          </p:cNvPr>
          <p:cNvSpPr>
            <a:spLocks noGrp="1"/>
          </p:cNvSpPr>
          <p:nvPr>
            <p:ph type="dt" sz="half" idx="10"/>
          </p:nvPr>
        </p:nvSpPr>
        <p:spPr>
          <a:xfrm rot="5400000">
            <a:off x="10847839" y="515815"/>
            <a:ext cx="990599" cy="304799"/>
          </a:xfrm>
        </p:spPr>
        <p:txBody>
          <a:bodyPr/>
          <a:lstStyle/>
          <a:p>
            <a:fld id="{9D5BAFF7-EBB2-43B1-8F87-617E8BA0D8BE}" type="datetime1">
              <a:rPr lang="en-US" smtClean="0"/>
              <a:t>6/23/2022</a:t>
            </a:fld>
            <a:endParaRPr lang="en-US" dirty="0"/>
          </a:p>
        </p:txBody>
      </p:sp>
      <p:sp>
        <p:nvSpPr>
          <p:cNvPr id="4" name="Slide Number Placeholder 3">
            <a:extLst>
              <a:ext uri="{FF2B5EF4-FFF2-40B4-BE49-F238E27FC236}">
                <a16:creationId xmlns:a16="http://schemas.microsoft.com/office/drawing/2014/main" id="{A91E38E6-A9E4-FF66-BDEF-CB12E771BE51}"/>
              </a:ext>
            </a:extLst>
          </p:cNvPr>
          <p:cNvSpPr>
            <a:spLocks noGrp="1"/>
          </p:cNvSpPr>
          <p:nvPr>
            <p:ph type="sldNum" sz="quarter" idx="12"/>
          </p:nvPr>
        </p:nvSpPr>
        <p:spPr/>
        <p:txBody>
          <a:bodyPr/>
          <a:lstStyle/>
          <a:p>
            <a:fld id="{BA750419-FAA6-448A-A704-02E248B983DD}" type="slidenum">
              <a:rPr lang="en-US" smtClean="0"/>
              <a:t>26</a:t>
            </a:fld>
            <a:endParaRPr lang="en-US"/>
          </a:p>
        </p:txBody>
      </p:sp>
    </p:spTree>
    <p:extLst>
      <p:ext uri="{BB962C8B-B14F-4D97-AF65-F5344CB8AC3E}">
        <p14:creationId xmlns:p14="http://schemas.microsoft.com/office/powerpoint/2010/main" val="828092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6237834-7A40-22EE-78EC-B9AD6EDCA988}"/>
              </a:ext>
            </a:extLst>
          </p:cNvPr>
          <p:cNvSpPr>
            <a:spLocks noGrp="1"/>
          </p:cNvSpPr>
          <p:nvPr>
            <p:ph type="title"/>
          </p:nvPr>
        </p:nvSpPr>
        <p:spPr>
          <a:xfrm>
            <a:off x="646111" y="452718"/>
            <a:ext cx="9404723" cy="990599"/>
          </a:xfrm>
        </p:spPr>
        <p:txBody>
          <a:bodyPr/>
          <a:lstStyle/>
          <a:p>
            <a:r>
              <a:rPr lang="en-US" dirty="0"/>
              <a:t>Conclusion</a:t>
            </a:r>
          </a:p>
        </p:txBody>
      </p:sp>
      <p:sp>
        <p:nvSpPr>
          <p:cNvPr id="11" name="Content Placeholder 10">
            <a:extLst>
              <a:ext uri="{FF2B5EF4-FFF2-40B4-BE49-F238E27FC236}">
                <a16:creationId xmlns:a16="http://schemas.microsoft.com/office/drawing/2014/main" id="{72A72429-AE80-9F36-4EF2-43F59120F84C}"/>
              </a:ext>
            </a:extLst>
          </p:cNvPr>
          <p:cNvSpPr>
            <a:spLocks noGrp="1"/>
          </p:cNvSpPr>
          <p:nvPr>
            <p:ph idx="1"/>
          </p:nvPr>
        </p:nvSpPr>
        <p:spPr>
          <a:xfrm>
            <a:off x="1103312" y="1659988"/>
            <a:ext cx="8946541" cy="4588411"/>
          </a:xfrm>
        </p:spPr>
        <p:txBody>
          <a:bodyPr/>
          <a:lstStyle/>
          <a:p>
            <a:pPr marL="0" indent="0">
              <a:buNone/>
            </a:pPr>
            <a:r>
              <a:rPr lang="en-US" dirty="0"/>
              <a:t>In this presentation we discussed how to use Python in combination with SQLite, PANDAS, and matplotlib. We also touched on how to create graphs and charts with Microsoft Excel and CSV file data.</a:t>
            </a:r>
          </a:p>
          <a:p>
            <a:pPr marL="0" indent="0">
              <a:buNone/>
            </a:pPr>
            <a:endParaRPr lang="en-US" dirty="0"/>
          </a:p>
          <a:p>
            <a:pPr marL="0" indent="0">
              <a:buNone/>
            </a:pPr>
            <a:r>
              <a:rPr lang="en-US" dirty="0"/>
              <a:t>Included are copies of all code used to follow along with the data and make your own weather predictions.</a:t>
            </a:r>
          </a:p>
          <a:p>
            <a:pPr marL="0" indent="0">
              <a:buNone/>
            </a:pPr>
            <a:endParaRPr lang="en-US" dirty="0"/>
          </a:p>
          <a:p>
            <a:pPr marL="0" indent="0">
              <a:buNone/>
            </a:pPr>
            <a:endParaRPr lang="en-US" dirty="0"/>
          </a:p>
        </p:txBody>
      </p:sp>
      <p:sp>
        <p:nvSpPr>
          <p:cNvPr id="12" name="Date Placeholder 11">
            <a:extLst>
              <a:ext uri="{FF2B5EF4-FFF2-40B4-BE49-F238E27FC236}">
                <a16:creationId xmlns:a16="http://schemas.microsoft.com/office/drawing/2014/main" id="{DDF2EC35-B90D-C9F8-1083-813FE7CB1F8A}"/>
              </a:ext>
            </a:extLst>
          </p:cNvPr>
          <p:cNvSpPr>
            <a:spLocks noGrp="1"/>
          </p:cNvSpPr>
          <p:nvPr>
            <p:ph type="dt" sz="half" idx="10"/>
          </p:nvPr>
        </p:nvSpPr>
        <p:spPr>
          <a:xfrm rot="5400000">
            <a:off x="10844746" y="527172"/>
            <a:ext cx="990599" cy="304799"/>
          </a:xfrm>
        </p:spPr>
        <p:txBody>
          <a:bodyPr/>
          <a:lstStyle/>
          <a:p>
            <a:fld id="{F6B25A53-8BAE-496D-AB28-5CDAA1430997}" type="datetime1">
              <a:rPr lang="en-US" smtClean="0"/>
              <a:t>6/23/2022</a:t>
            </a:fld>
            <a:endParaRPr lang="en-US" dirty="0"/>
          </a:p>
        </p:txBody>
      </p:sp>
      <p:sp>
        <p:nvSpPr>
          <p:cNvPr id="13" name="Slide Number Placeholder 12">
            <a:extLst>
              <a:ext uri="{FF2B5EF4-FFF2-40B4-BE49-F238E27FC236}">
                <a16:creationId xmlns:a16="http://schemas.microsoft.com/office/drawing/2014/main" id="{BB41FF61-7F8C-0300-3555-4341DCBF130A}"/>
              </a:ext>
            </a:extLst>
          </p:cNvPr>
          <p:cNvSpPr>
            <a:spLocks noGrp="1"/>
          </p:cNvSpPr>
          <p:nvPr>
            <p:ph type="sldNum" sz="quarter" idx="12"/>
          </p:nvPr>
        </p:nvSpPr>
        <p:spPr/>
        <p:txBody>
          <a:bodyPr/>
          <a:lstStyle/>
          <a:p>
            <a:fld id="{BA750419-FAA6-448A-A704-02E248B983DD}" type="slidenum">
              <a:rPr lang="en-US" smtClean="0"/>
              <a:t>27</a:t>
            </a:fld>
            <a:endParaRPr lang="en-US"/>
          </a:p>
        </p:txBody>
      </p:sp>
      <p:sp>
        <p:nvSpPr>
          <p:cNvPr id="6" name="TextBox 5">
            <a:extLst>
              <a:ext uri="{FF2B5EF4-FFF2-40B4-BE49-F238E27FC236}">
                <a16:creationId xmlns:a16="http://schemas.microsoft.com/office/drawing/2014/main" id="{AA6C9A77-FC8B-1AA6-AD90-49F4F9757B51}"/>
              </a:ext>
            </a:extLst>
          </p:cNvPr>
          <p:cNvSpPr txBox="1"/>
          <p:nvPr/>
        </p:nvSpPr>
        <p:spPr>
          <a:xfrm>
            <a:off x="5289453" y="5177574"/>
            <a:ext cx="6064348" cy="369332"/>
          </a:xfrm>
          <a:prstGeom prst="rect">
            <a:avLst/>
          </a:prstGeom>
          <a:noFill/>
        </p:spPr>
        <p:txBody>
          <a:bodyPr wrap="square" rtlCol="0">
            <a:spAutoFit/>
          </a:bodyPr>
          <a:lstStyle/>
          <a:p>
            <a:pPr algn="r"/>
            <a:r>
              <a:rPr lang="en-US" dirty="0">
                <a:solidFill>
                  <a:schemeClr val="accent1">
                    <a:lumMod val="60000"/>
                    <a:lumOff val="40000"/>
                  </a:schemeClr>
                </a:solidFill>
                <a:hlinkClick r:id="rId2" action="ppaction://hlinksldjump">
                  <a:extLst>
                    <a:ext uri="{A12FA001-AC4F-418D-AE19-62706E023703}">
                      <ahyp:hlinkClr xmlns:ahyp="http://schemas.microsoft.com/office/drawing/2018/hyperlinkcolor" val="tx"/>
                    </a:ext>
                  </a:extLst>
                </a:hlinkClick>
              </a:rPr>
              <a:t>Previous: Using PANDAS and matplotlib – Pg. 22</a:t>
            </a:r>
            <a:endParaRPr lang="en-US" dirty="0">
              <a:solidFill>
                <a:schemeClr val="accent1">
                  <a:lumMod val="60000"/>
                  <a:lumOff val="40000"/>
                </a:schemeClr>
              </a:solidFill>
            </a:endParaRPr>
          </a:p>
        </p:txBody>
      </p:sp>
      <p:sp>
        <p:nvSpPr>
          <p:cNvPr id="7" name="TextBox 6">
            <a:extLst>
              <a:ext uri="{FF2B5EF4-FFF2-40B4-BE49-F238E27FC236}">
                <a16:creationId xmlns:a16="http://schemas.microsoft.com/office/drawing/2014/main" id="{2A67DB93-17D1-951E-574D-1F0D088DCDE9}"/>
              </a:ext>
            </a:extLst>
          </p:cNvPr>
          <p:cNvSpPr txBox="1"/>
          <p:nvPr/>
        </p:nvSpPr>
        <p:spPr>
          <a:xfrm>
            <a:off x="5289453" y="6063733"/>
            <a:ext cx="6064347" cy="369332"/>
          </a:xfrm>
          <a:prstGeom prst="rect">
            <a:avLst/>
          </a:prstGeom>
          <a:noFill/>
        </p:spPr>
        <p:txBody>
          <a:bodyPr wrap="square" rtlCol="0">
            <a:spAutoFit/>
          </a:bodyPr>
          <a:lstStyle/>
          <a:p>
            <a:pPr algn="r"/>
            <a:r>
              <a:rPr lang="en-US" dirty="0">
                <a:solidFill>
                  <a:schemeClr val="accent1">
                    <a:lumMod val="60000"/>
                    <a:lumOff val="40000"/>
                  </a:schemeClr>
                </a:solidFill>
                <a:hlinkClick r:id="rId3" action="ppaction://hlinksldjump">
                  <a:extLst>
                    <a:ext uri="{A12FA001-AC4F-418D-AE19-62706E023703}">
                      <ahyp:hlinkClr xmlns:ahyp="http://schemas.microsoft.com/office/drawing/2018/hyperlinkcolor" val="tx"/>
                    </a:ext>
                  </a:extLst>
                </a:hlinkClick>
              </a:rPr>
              <a:t>Table of Contents – Pg.   2</a:t>
            </a:r>
            <a:endParaRPr lang="en-US" dirty="0">
              <a:solidFill>
                <a:schemeClr val="accent1">
                  <a:lumMod val="60000"/>
                  <a:lumOff val="40000"/>
                </a:schemeClr>
              </a:solidFill>
            </a:endParaRPr>
          </a:p>
        </p:txBody>
      </p:sp>
      <p:sp>
        <p:nvSpPr>
          <p:cNvPr id="8" name="TextBox 7">
            <a:extLst>
              <a:ext uri="{FF2B5EF4-FFF2-40B4-BE49-F238E27FC236}">
                <a16:creationId xmlns:a16="http://schemas.microsoft.com/office/drawing/2014/main" id="{BC80AC33-A98D-95C0-5505-859143C20A18}"/>
              </a:ext>
            </a:extLst>
          </p:cNvPr>
          <p:cNvSpPr txBox="1"/>
          <p:nvPr/>
        </p:nvSpPr>
        <p:spPr>
          <a:xfrm>
            <a:off x="5692727" y="5796976"/>
            <a:ext cx="5661072" cy="369332"/>
          </a:xfrm>
          <a:prstGeom prst="rect">
            <a:avLst/>
          </a:prstGeom>
          <a:noFill/>
        </p:spPr>
        <p:txBody>
          <a:bodyPr wrap="square" rtlCol="0">
            <a:spAutoFit/>
          </a:bodyPr>
          <a:lstStyle/>
          <a:p>
            <a:pPr algn="r"/>
            <a:r>
              <a:rPr lang="en-US" dirty="0">
                <a:solidFill>
                  <a:schemeClr val="accent1">
                    <a:lumMod val="60000"/>
                    <a:lumOff val="40000"/>
                  </a:schemeClr>
                </a:solidFill>
                <a:hlinkClick r:id="rId4" action="ppaction://hlinksldjump">
                  <a:extLst>
                    <a:ext uri="{A12FA001-AC4F-418D-AE19-62706E023703}">
                      <ahyp:hlinkClr xmlns:ahyp="http://schemas.microsoft.com/office/drawing/2018/hyperlinkcolor" val="tx"/>
                    </a:ext>
                  </a:extLst>
                </a:hlinkClick>
              </a:rPr>
              <a:t>Project Challenges – Pg. 29</a:t>
            </a:r>
            <a:endParaRPr lang="en-US" dirty="0">
              <a:solidFill>
                <a:schemeClr val="accent1">
                  <a:lumMod val="60000"/>
                  <a:lumOff val="40000"/>
                </a:schemeClr>
              </a:solidFill>
            </a:endParaRPr>
          </a:p>
        </p:txBody>
      </p:sp>
      <p:sp>
        <p:nvSpPr>
          <p:cNvPr id="9" name="TextBox 8">
            <a:extLst>
              <a:ext uri="{FF2B5EF4-FFF2-40B4-BE49-F238E27FC236}">
                <a16:creationId xmlns:a16="http://schemas.microsoft.com/office/drawing/2014/main" id="{D63ABECA-422F-2B40-ECEA-25DABCBB575F}"/>
              </a:ext>
            </a:extLst>
          </p:cNvPr>
          <p:cNvSpPr txBox="1"/>
          <p:nvPr/>
        </p:nvSpPr>
        <p:spPr>
          <a:xfrm>
            <a:off x="5692727" y="5479258"/>
            <a:ext cx="5661072" cy="369332"/>
          </a:xfrm>
          <a:prstGeom prst="rect">
            <a:avLst/>
          </a:prstGeom>
          <a:noFill/>
        </p:spPr>
        <p:txBody>
          <a:bodyPr wrap="square" rtlCol="0">
            <a:spAutoFit/>
          </a:bodyPr>
          <a:lstStyle/>
          <a:p>
            <a:pPr algn="r"/>
            <a:r>
              <a:rPr lang="en-US" dirty="0">
                <a:solidFill>
                  <a:schemeClr val="accent1">
                    <a:lumMod val="60000"/>
                    <a:lumOff val="40000"/>
                  </a:schemeClr>
                </a:solidFill>
                <a:hlinkClick r:id="rId5" action="ppaction://hlinksldjump">
                  <a:extLst>
                    <a:ext uri="{A12FA001-AC4F-418D-AE19-62706E023703}">
                      <ahyp:hlinkClr xmlns:ahyp="http://schemas.microsoft.com/office/drawing/2018/hyperlinkcolor" val="tx"/>
                    </a:ext>
                  </a:extLst>
                </a:hlinkClick>
              </a:rPr>
              <a:t>Career Skills – Pg. 28</a:t>
            </a:r>
            <a:endParaRPr lang="en-US" dirty="0">
              <a:solidFill>
                <a:schemeClr val="accent1">
                  <a:lumMod val="60000"/>
                  <a:lumOff val="40000"/>
                </a:schemeClr>
              </a:solidFill>
            </a:endParaRPr>
          </a:p>
        </p:txBody>
      </p:sp>
    </p:spTree>
    <p:extLst>
      <p:ext uri="{BB962C8B-B14F-4D97-AF65-F5344CB8AC3E}">
        <p14:creationId xmlns:p14="http://schemas.microsoft.com/office/powerpoint/2010/main" val="20597238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820991" y="529871"/>
            <a:ext cx="9668778" cy="668215"/>
          </a:xfrm>
        </p:spPr>
        <p:txBody>
          <a:bodyPr>
            <a:normAutofit fontScale="90000"/>
          </a:bodyPr>
          <a:lstStyle/>
          <a:p>
            <a:r>
              <a:rPr lang="en-US" sz="4400" dirty="0"/>
              <a:t>Career Skills</a:t>
            </a:r>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1702231" y="2703341"/>
            <a:ext cx="8787538" cy="1451318"/>
          </a:xfrm>
        </p:spPr>
        <p:txBody>
          <a:bodyPr>
            <a:normAutofit/>
          </a:bodyPr>
          <a:lstStyle/>
          <a:p>
            <a:r>
              <a:rPr lang="en-US" sz="2000" dirty="0"/>
              <a:t>The skills acquired in this class will help me in my career by giving me confidence in my coding abilities. Another skill I acquired while doing this project is critical thinking for problem solving. This will be used daily for all projects, in my career, college, and home life.</a:t>
            </a:r>
          </a:p>
        </p:txBody>
      </p:sp>
      <p:sp>
        <p:nvSpPr>
          <p:cNvPr id="3" name="Date Placeholder 2">
            <a:extLst>
              <a:ext uri="{FF2B5EF4-FFF2-40B4-BE49-F238E27FC236}">
                <a16:creationId xmlns:a16="http://schemas.microsoft.com/office/drawing/2014/main" id="{4E372C12-D98D-3EA7-5ECE-845BABD0FCFB}"/>
              </a:ext>
            </a:extLst>
          </p:cNvPr>
          <p:cNvSpPr>
            <a:spLocks noGrp="1"/>
          </p:cNvSpPr>
          <p:nvPr>
            <p:ph type="dt" sz="half" idx="10"/>
          </p:nvPr>
        </p:nvSpPr>
        <p:spPr>
          <a:xfrm rot="5400000">
            <a:off x="10847839" y="515815"/>
            <a:ext cx="990599" cy="304799"/>
          </a:xfrm>
        </p:spPr>
        <p:txBody>
          <a:bodyPr/>
          <a:lstStyle/>
          <a:p>
            <a:fld id="{9D5BAFF7-EBB2-43B1-8F87-617E8BA0D8BE}" type="datetime1">
              <a:rPr lang="en-US" smtClean="0"/>
              <a:t>6/23/2022</a:t>
            </a:fld>
            <a:endParaRPr lang="en-US" dirty="0"/>
          </a:p>
        </p:txBody>
      </p:sp>
      <p:sp>
        <p:nvSpPr>
          <p:cNvPr id="4" name="Slide Number Placeholder 3">
            <a:extLst>
              <a:ext uri="{FF2B5EF4-FFF2-40B4-BE49-F238E27FC236}">
                <a16:creationId xmlns:a16="http://schemas.microsoft.com/office/drawing/2014/main" id="{A91E38E6-A9E4-FF66-BDEF-CB12E771BE51}"/>
              </a:ext>
            </a:extLst>
          </p:cNvPr>
          <p:cNvSpPr>
            <a:spLocks noGrp="1"/>
          </p:cNvSpPr>
          <p:nvPr>
            <p:ph type="sldNum" sz="quarter" idx="12"/>
          </p:nvPr>
        </p:nvSpPr>
        <p:spPr/>
        <p:txBody>
          <a:bodyPr/>
          <a:lstStyle/>
          <a:p>
            <a:fld id="{BA750419-FAA6-448A-A704-02E248B983DD}" type="slidenum">
              <a:rPr lang="en-US" smtClean="0"/>
              <a:t>28</a:t>
            </a:fld>
            <a:endParaRPr lang="en-US" dirty="0"/>
          </a:p>
        </p:txBody>
      </p:sp>
    </p:spTree>
    <p:extLst>
      <p:ext uri="{BB962C8B-B14F-4D97-AF65-F5344CB8AC3E}">
        <p14:creationId xmlns:p14="http://schemas.microsoft.com/office/powerpoint/2010/main" val="36038863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820991" y="529871"/>
            <a:ext cx="9668778" cy="668215"/>
          </a:xfrm>
        </p:spPr>
        <p:txBody>
          <a:bodyPr>
            <a:normAutofit fontScale="90000"/>
          </a:bodyPr>
          <a:lstStyle/>
          <a:p>
            <a:r>
              <a:rPr lang="en-US" sz="4400" dirty="0"/>
              <a:t>Project Challenges</a:t>
            </a:r>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1702231" y="2360441"/>
            <a:ext cx="8787538" cy="2137118"/>
          </a:xfrm>
        </p:spPr>
        <p:txBody>
          <a:bodyPr>
            <a:normAutofit/>
          </a:bodyPr>
          <a:lstStyle/>
          <a:p>
            <a:r>
              <a:rPr lang="en-US" sz="2000" dirty="0"/>
              <a:t>Challenges during this project were negligible at best, as most of the code was pre-written and ready to use. I have always found database programming challenging and found this very helpful to use as an example. </a:t>
            </a:r>
          </a:p>
          <a:p>
            <a:endParaRPr lang="en-US" sz="2000" dirty="0"/>
          </a:p>
        </p:txBody>
      </p:sp>
      <p:sp>
        <p:nvSpPr>
          <p:cNvPr id="3" name="Date Placeholder 2">
            <a:extLst>
              <a:ext uri="{FF2B5EF4-FFF2-40B4-BE49-F238E27FC236}">
                <a16:creationId xmlns:a16="http://schemas.microsoft.com/office/drawing/2014/main" id="{4E372C12-D98D-3EA7-5ECE-845BABD0FCFB}"/>
              </a:ext>
            </a:extLst>
          </p:cNvPr>
          <p:cNvSpPr>
            <a:spLocks noGrp="1"/>
          </p:cNvSpPr>
          <p:nvPr>
            <p:ph type="dt" sz="half" idx="10"/>
          </p:nvPr>
        </p:nvSpPr>
        <p:spPr>
          <a:xfrm rot="5400000">
            <a:off x="10847839" y="515815"/>
            <a:ext cx="990599" cy="304799"/>
          </a:xfrm>
        </p:spPr>
        <p:txBody>
          <a:bodyPr/>
          <a:lstStyle/>
          <a:p>
            <a:fld id="{9D5BAFF7-EBB2-43B1-8F87-617E8BA0D8BE}" type="datetime1">
              <a:rPr lang="en-US" smtClean="0"/>
              <a:t>6/23/2022</a:t>
            </a:fld>
            <a:endParaRPr lang="en-US" dirty="0"/>
          </a:p>
        </p:txBody>
      </p:sp>
      <p:sp>
        <p:nvSpPr>
          <p:cNvPr id="4" name="Slide Number Placeholder 3">
            <a:extLst>
              <a:ext uri="{FF2B5EF4-FFF2-40B4-BE49-F238E27FC236}">
                <a16:creationId xmlns:a16="http://schemas.microsoft.com/office/drawing/2014/main" id="{A91E38E6-A9E4-FF66-BDEF-CB12E771BE51}"/>
              </a:ext>
            </a:extLst>
          </p:cNvPr>
          <p:cNvSpPr>
            <a:spLocks noGrp="1"/>
          </p:cNvSpPr>
          <p:nvPr>
            <p:ph type="sldNum" sz="quarter" idx="12"/>
          </p:nvPr>
        </p:nvSpPr>
        <p:spPr/>
        <p:txBody>
          <a:bodyPr/>
          <a:lstStyle/>
          <a:p>
            <a:fld id="{BA750419-FAA6-448A-A704-02E248B983DD}" type="slidenum">
              <a:rPr lang="en-US" smtClean="0"/>
              <a:t>29</a:t>
            </a:fld>
            <a:endParaRPr lang="en-US"/>
          </a:p>
        </p:txBody>
      </p:sp>
    </p:spTree>
    <p:extLst>
      <p:ext uri="{BB962C8B-B14F-4D97-AF65-F5344CB8AC3E}">
        <p14:creationId xmlns:p14="http://schemas.microsoft.com/office/powerpoint/2010/main" val="2567874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B2C5B-DFDB-1CDE-0B39-42FA17B87CD9}"/>
              </a:ext>
            </a:extLst>
          </p:cNvPr>
          <p:cNvSpPr>
            <a:spLocks noGrp="1"/>
          </p:cNvSpPr>
          <p:nvPr>
            <p:ph type="title"/>
          </p:nvPr>
        </p:nvSpPr>
        <p:spPr>
          <a:xfrm>
            <a:off x="1008998" y="1913353"/>
            <a:ext cx="4782199" cy="3567072"/>
          </a:xfrm>
          <a:noFill/>
        </p:spPr>
        <p:txBody>
          <a:bodyPr anchor="ctr">
            <a:normAutofit/>
          </a:bodyPr>
          <a:lstStyle/>
          <a:p>
            <a:r>
              <a:rPr lang="en-US" sz="4800" dirty="0">
                <a:solidFill>
                  <a:schemeClr val="tx1"/>
                </a:solidFill>
              </a:rPr>
              <a:t>Introduction</a:t>
            </a:r>
          </a:p>
        </p:txBody>
      </p:sp>
      <p:sp>
        <p:nvSpPr>
          <p:cNvPr id="4" name="Subtitle 2">
            <a:extLst>
              <a:ext uri="{FF2B5EF4-FFF2-40B4-BE49-F238E27FC236}">
                <a16:creationId xmlns:a16="http://schemas.microsoft.com/office/drawing/2014/main" id="{42DE4814-4D91-9485-B7A8-A0DCCC2B7D59}"/>
              </a:ext>
            </a:extLst>
          </p:cNvPr>
          <p:cNvSpPr>
            <a:spLocks noGrp="1"/>
          </p:cNvSpPr>
          <p:nvPr>
            <p:ph idx="1"/>
          </p:nvPr>
        </p:nvSpPr>
        <p:spPr>
          <a:xfrm>
            <a:off x="6289693" y="1913352"/>
            <a:ext cx="5191051" cy="3652807"/>
          </a:xfrm>
          <a:noFill/>
        </p:spPr>
        <p:txBody>
          <a:bodyPr anchor="ctr">
            <a:normAutofit fontScale="92500" lnSpcReduction="20000"/>
          </a:bodyPr>
          <a:lstStyle/>
          <a:p>
            <a:pPr marL="457200" lvl="1" indent="0">
              <a:buNone/>
            </a:pPr>
            <a:r>
              <a:rPr lang="en-US" sz="1800"/>
              <a:t>The point of this project is to demonstrate how to connect and use various tools in Python code. We will install the noaa-sdk module and use it to download our local weather database for the last few weeks. We will then use SQLite to connect to the database and retrieve data. This data will be saved into a CSV file to allow us to use Microsoft Excel to manipulate the data and create charts and graphs from it.</a:t>
            </a:r>
          </a:p>
          <a:p>
            <a:pPr marL="457200" lvl="1" indent="0">
              <a:buNone/>
            </a:pPr>
            <a:endParaRPr lang="en-US" sz="1800"/>
          </a:p>
          <a:p>
            <a:pPr marL="457200" lvl="1" indent="0">
              <a:buNone/>
            </a:pPr>
            <a:r>
              <a:rPr lang="en-US" sz="1800"/>
              <a:t>I have attached comments to some slide with code that can be copied and pasted into Spyder or another Python IDE or console.</a:t>
            </a:r>
          </a:p>
        </p:txBody>
      </p:sp>
      <p:sp>
        <p:nvSpPr>
          <p:cNvPr id="5" name="Date Placeholder 4">
            <a:extLst>
              <a:ext uri="{FF2B5EF4-FFF2-40B4-BE49-F238E27FC236}">
                <a16:creationId xmlns:a16="http://schemas.microsoft.com/office/drawing/2014/main" id="{889B1308-E47A-CD22-A2AE-B9A548E7600A}"/>
              </a:ext>
            </a:extLst>
          </p:cNvPr>
          <p:cNvSpPr>
            <a:spLocks noGrp="1"/>
          </p:cNvSpPr>
          <p:nvPr>
            <p:ph type="dt" sz="half" idx="10"/>
          </p:nvPr>
        </p:nvSpPr>
        <p:spPr>
          <a:xfrm rot="5400000">
            <a:off x="10903233" y="608427"/>
            <a:ext cx="880701" cy="274320"/>
          </a:xfrm>
        </p:spPr>
        <p:txBody>
          <a:bodyPr anchor="ctr">
            <a:normAutofit/>
          </a:bodyPr>
          <a:lstStyle/>
          <a:p>
            <a:pPr algn="r">
              <a:spcAft>
                <a:spcPts val="600"/>
              </a:spcAft>
            </a:pPr>
            <a:fld id="{0B9781DD-B9BD-4DD8-800C-56BA4453B2EA}" type="datetime1">
              <a:rPr lang="en-US" sz="1050" smtClean="0">
                <a:solidFill>
                  <a:schemeClr val="tx1">
                    <a:lumMod val="75000"/>
                  </a:schemeClr>
                </a:solidFill>
              </a:rPr>
              <a:pPr algn="r">
                <a:spcAft>
                  <a:spcPts val="600"/>
                </a:spcAft>
              </a:pPr>
              <a:t>6/23/2022</a:t>
            </a:fld>
            <a:endParaRPr lang="en-US" sz="1050" dirty="0">
              <a:solidFill>
                <a:schemeClr val="tx1">
                  <a:lumMod val="75000"/>
                </a:schemeClr>
              </a:solidFill>
            </a:endParaRPr>
          </a:p>
        </p:txBody>
      </p:sp>
      <p:sp>
        <p:nvSpPr>
          <p:cNvPr id="6" name="Slide Number Placeholder 5">
            <a:extLst>
              <a:ext uri="{FF2B5EF4-FFF2-40B4-BE49-F238E27FC236}">
                <a16:creationId xmlns:a16="http://schemas.microsoft.com/office/drawing/2014/main" id="{1C792EED-B492-D614-ADC0-1A576BEA3306}"/>
              </a:ext>
            </a:extLst>
          </p:cNvPr>
          <p:cNvSpPr>
            <a:spLocks noGrp="1"/>
          </p:cNvSpPr>
          <p:nvPr>
            <p:ph type="sldNum" sz="quarter" idx="12"/>
          </p:nvPr>
        </p:nvSpPr>
        <p:spPr>
          <a:xfrm>
            <a:off x="10466363" y="471267"/>
            <a:ext cx="640080" cy="548640"/>
          </a:xfrm>
        </p:spPr>
        <p:txBody>
          <a:bodyPr>
            <a:normAutofit/>
          </a:bodyPr>
          <a:lstStyle/>
          <a:p>
            <a:pPr algn="ctr">
              <a:spcAft>
                <a:spcPts val="600"/>
              </a:spcAft>
            </a:pPr>
            <a:fld id="{BA750419-FAA6-448A-A704-02E248B983DD}" type="slidenum">
              <a:rPr lang="en-US" smtClean="0">
                <a:solidFill>
                  <a:schemeClr val="tx1"/>
                </a:solidFill>
              </a:rPr>
              <a:pPr algn="ctr">
                <a:spcAft>
                  <a:spcPts val="600"/>
                </a:spcAft>
              </a:pPr>
              <a:t>3</a:t>
            </a:fld>
            <a:endParaRPr lang="en-US" dirty="0">
              <a:solidFill>
                <a:schemeClr val="tx1"/>
              </a:solidFill>
            </a:endParaRPr>
          </a:p>
        </p:txBody>
      </p:sp>
    </p:spTree>
    <p:extLst>
      <p:ext uri="{BB962C8B-B14F-4D97-AF65-F5344CB8AC3E}">
        <p14:creationId xmlns:p14="http://schemas.microsoft.com/office/powerpoint/2010/main" val="1608802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6E67F-35E7-EF69-5DE4-FB8F2673BE01}"/>
              </a:ext>
            </a:extLst>
          </p:cNvPr>
          <p:cNvSpPr>
            <a:spLocks noGrp="1"/>
          </p:cNvSpPr>
          <p:nvPr>
            <p:ph type="title"/>
          </p:nvPr>
        </p:nvSpPr>
        <p:spPr>
          <a:xfrm>
            <a:off x="838200" y="347115"/>
            <a:ext cx="10515600" cy="900967"/>
          </a:xfrm>
        </p:spPr>
        <p:txBody>
          <a:bodyPr/>
          <a:lstStyle/>
          <a:p>
            <a:r>
              <a:rPr lang="en-US" dirty="0"/>
              <a:t>Getting Started</a:t>
            </a:r>
          </a:p>
        </p:txBody>
      </p:sp>
      <p:sp>
        <p:nvSpPr>
          <p:cNvPr id="3" name="Content Placeholder 2">
            <a:extLst>
              <a:ext uri="{FF2B5EF4-FFF2-40B4-BE49-F238E27FC236}">
                <a16:creationId xmlns:a16="http://schemas.microsoft.com/office/drawing/2014/main" id="{711E77BA-0D7D-A172-AFA5-423FCEB0F785}"/>
              </a:ext>
            </a:extLst>
          </p:cNvPr>
          <p:cNvSpPr>
            <a:spLocks noGrp="1"/>
          </p:cNvSpPr>
          <p:nvPr>
            <p:ph idx="1"/>
          </p:nvPr>
        </p:nvSpPr>
        <p:spPr>
          <a:xfrm>
            <a:off x="838200" y="1824139"/>
            <a:ext cx="10515600" cy="4351338"/>
          </a:xfrm>
        </p:spPr>
        <p:txBody>
          <a:bodyPr>
            <a:normAutofit/>
          </a:bodyPr>
          <a:lstStyle/>
          <a:p>
            <a:pPr marL="457200" lvl="1" indent="0">
              <a:buNone/>
            </a:pPr>
            <a:r>
              <a:rPr lang="en-US" dirty="0"/>
              <a:t>The first step to any successful, complete, and coherent project is planning. Software programming is no different. Using a flowchart to plan your project can help lead to success. Don’t forget to always create a project folder to help keep track of your files.</a:t>
            </a:r>
          </a:p>
          <a:p>
            <a:pPr marL="457200" lvl="1" indent="0">
              <a:buNone/>
            </a:pPr>
            <a:endParaRPr lang="en-US" dirty="0"/>
          </a:p>
          <a:p>
            <a:pPr marL="457200" lvl="1" indent="0">
              <a:buNone/>
            </a:pPr>
            <a:r>
              <a:rPr lang="en-US" dirty="0"/>
              <a:t>We also need to install the NOAA Software Development Kit to access the weather data they have collected.</a:t>
            </a:r>
          </a:p>
          <a:p>
            <a:pPr marL="457200" lvl="1" indent="0">
              <a:buNone/>
            </a:pPr>
            <a:endParaRPr lang="en-US" dirty="0"/>
          </a:p>
          <a:p>
            <a:pPr marL="457200" lvl="1" indent="0">
              <a:buNone/>
            </a:pPr>
            <a:r>
              <a:rPr lang="en-US" dirty="0"/>
              <a:t>The next few slides show a flowchart </a:t>
            </a:r>
          </a:p>
          <a:p>
            <a:pPr marL="457200" lvl="1" indent="0">
              <a:buNone/>
            </a:pPr>
            <a:r>
              <a:rPr lang="en-US" dirty="0"/>
              <a:t>of the steps and installation of the </a:t>
            </a:r>
          </a:p>
          <a:p>
            <a:pPr marL="457200" lvl="1" indent="0">
              <a:buNone/>
            </a:pPr>
            <a:r>
              <a:rPr lang="en-US" dirty="0"/>
              <a:t>NOAA Software Developer Kit, or SDK.</a:t>
            </a:r>
          </a:p>
        </p:txBody>
      </p:sp>
      <p:sp>
        <p:nvSpPr>
          <p:cNvPr id="8" name="Date Placeholder 7">
            <a:extLst>
              <a:ext uri="{FF2B5EF4-FFF2-40B4-BE49-F238E27FC236}">
                <a16:creationId xmlns:a16="http://schemas.microsoft.com/office/drawing/2014/main" id="{00C0D94E-AD3A-FAA9-181F-63F0CAB34607}"/>
              </a:ext>
            </a:extLst>
          </p:cNvPr>
          <p:cNvSpPr>
            <a:spLocks noGrp="1"/>
          </p:cNvSpPr>
          <p:nvPr>
            <p:ph type="dt" sz="half" idx="10"/>
          </p:nvPr>
        </p:nvSpPr>
        <p:spPr>
          <a:xfrm rot="5400000">
            <a:off x="10858500" y="527172"/>
            <a:ext cx="990599" cy="304799"/>
          </a:xfrm>
        </p:spPr>
        <p:txBody>
          <a:bodyPr/>
          <a:lstStyle/>
          <a:p>
            <a:fld id="{0B3EDE6B-1C74-48D3-B9E8-82C6B96E6B0A}" type="datetime1">
              <a:rPr lang="en-US" smtClean="0"/>
              <a:t>6/23/2022</a:t>
            </a:fld>
            <a:endParaRPr lang="en-US" dirty="0"/>
          </a:p>
        </p:txBody>
      </p:sp>
      <p:sp>
        <p:nvSpPr>
          <p:cNvPr id="9" name="Slide Number Placeholder 8">
            <a:extLst>
              <a:ext uri="{FF2B5EF4-FFF2-40B4-BE49-F238E27FC236}">
                <a16:creationId xmlns:a16="http://schemas.microsoft.com/office/drawing/2014/main" id="{5807865C-62AF-D57C-896E-1693A4B46E4A}"/>
              </a:ext>
            </a:extLst>
          </p:cNvPr>
          <p:cNvSpPr>
            <a:spLocks noGrp="1"/>
          </p:cNvSpPr>
          <p:nvPr>
            <p:ph type="sldNum" sz="quarter" idx="12"/>
          </p:nvPr>
        </p:nvSpPr>
        <p:spPr/>
        <p:txBody>
          <a:bodyPr/>
          <a:lstStyle/>
          <a:p>
            <a:fld id="{BA750419-FAA6-448A-A704-02E248B983DD}" type="slidenum">
              <a:rPr lang="en-US" smtClean="0"/>
              <a:t>4</a:t>
            </a:fld>
            <a:endParaRPr lang="en-US"/>
          </a:p>
        </p:txBody>
      </p:sp>
      <p:sp>
        <p:nvSpPr>
          <p:cNvPr id="4" name="TextBox 3">
            <a:extLst>
              <a:ext uri="{FF2B5EF4-FFF2-40B4-BE49-F238E27FC236}">
                <a16:creationId xmlns:a16="http://schemas.microsoft.com/office/drawing/2014/main" id="{B0245C6B-7A6D-3CE3-7D34-78CF5889C3F1}"/>
              </a:ext>
            </a:extLst>
          </p:cNvPr>
          <p:cNvSpPr txBox="1"/>
          <p:nvPr/>
        </p:nvSpPr>
        <p:spPr>
          <a:xfrm>
            <a:off x="8487214" y="5436813"/>
            <a:ext cx="2941248" cy="369332"/>
          </a:xfrm>
          <a:prstGeom prst="rect">
            <a:avLst/>
          </a:prstGeom>
          <a:noFill/>
        </p:spPr>
        <p:txBody>
          <a:bodyPr wrap="square" rtlCol="0">
            <a:spAutoFit/>
          </a:bodyPr>
          <a:lstStyle/>
          <a:p>
            <a:pPr algn="r"/>
            <a:r>
              <a:rPr lang="en-US" dirty="0">
                <a:solidFill>
                  <a:schemeClr val="accent1">
                    <a:lumMod val="60000"/>
                    <a:lumOff val="40000"/>
                  </a:schemeClr>
                </a:solidFill>
                <a:hlinkClick r:id="rId2" action="ppaction://hlinksldjump">
                  <a:extLst>
                    <a:ext uri="{A12FA001-AC4F-418D-AE19-62706E023703}">
                      <ahyp:hlinkClr xmlns:ahyp="http://schemas.microsoft.com/office/drawing/2018/hyperlinkcolor" val="tx"/>
                    </a:ext>
                  </a:extLst>
                </a:hlinkClick>
              </a:rPr>
              <a:t>Project Flowchart – Pg. 5</a:t>
            </a:r>
            <a:endParaRPr lang="en-US" dirty="0">
              <a:solidFill>
                <a:schemeClr val="accent1">
                  <a:lumMod val="60000"/>
                  <a:lumOff val="40000"/>
                </a:schemeClr>
              </a:solidFill>
            </a:endParaRPr>
          </a:p>
        </p:txBody>
      </p:sp>
      <p:sp>
        <p:nvSpPr>
          <p:cNvPr id="5" name="TextBox 4">
            <a:extLst>
              <a:ext uri="{FF2B5EF4-FFF2-40B4-BE49-F238E27FC236}">
                <a16:creationId xmlns:a16="http://schemas.microsoft.com/office/drawing/2014/main" id="{77A05B79-6C01-0517-D609-DFF6E986FDC4}"/>
              </a:ext>
            </a:extLst>
          </p:cNvPr>
          <p:cNvSpPr txBox="1"/>
          <p:nvPr/>
        </p:nvSpPr>
        <p:spPr>
          <a:xfrm>
            <a:off x="8119991" y="5806145"/>
            <a:ext cx="3308471" cy="369332"/>
          </a:xfrm>
          <a:prstGeom prst="rect">
            <a:avLst/>
          </a:prstGeom>
          <a:noFill/>
        </p:spPr>
        <p:txBody>
          <a:bodyPr wrap="square" rtlCol="0">
            <a:spAutoFit/>
          </a:bodyPr>
          <a:lstStyle/>
          <a:p>
            <a:pPr algn="r"/>
            <a:r>
              <a:rPr lang="en-US" dirty="0">
                <a:solidFill>
                  <a:schemeClr val="accent1">
                    <a:lumMod val="60000"/>
                    <a:lumOff val="40000"/>
                  </a:schemeClr>
                </a:solidFill>
                <a:hlinkClick r:id="rId3" action="ppaction://hlinksldjump">
                  <a:extLst>
                    <a:ext uri="{A12FA001-AC4F-418D-AE19-62706E023703}">
                      <ahyp:hlinkClr xmlns:ahyp="http://schemas.microsoft.com/office/drawing/2018/hyperlinkcolor" val="tx"/>
                    </a:ext>
                  </a:extLst>
                </a:hlinkClick>
              </a:rPr>
              <a:t>NOAA-SDK – Pg. 6</a:t>
            </a:r>
            <a:endParaRPr lang="en-US" dirty="0">
              <a:solidFill>
                <a:schemeClr val="accent1">
                  <a:lumMod val="60000"/>
                  <a:lumOff val="40000"/>
                </a:schemeClr>
              </a:solidFill>
            </a:endParaRPr>
          </a:p>
        </p:txBody>
      </p:sp>
      <p:sp>
        <p:nvSpPr>
          <p:cNvPr id="6" name="TextBox 5">
            <a:extLst>
              <a:ext uri="{FF2B5EF4-FFF2-40B4-BE49-F238E27FC236}">
                <a16:creationId xmlns:a16="http://schemas.microsoft.com/office/drawing/2014/main" id="{55B308D0-219C-49E7-74A1-4B20AE2A27BF}"/>
              </a:ext>
            </a:extLst>
          </p:cNvPr>
          <p:cNvSpPr txBox="1"/>
          <p:nvPr/>
        </p:nvSpPr>
        <p:spPr>
          <a:xfrm>
            <a:off x="6907237" y="6175477"/>
            <a:ext cx="4521225" cy="369332"/>
          </a:xfrm>
          <a:prstGeom prst="rect">
            <a:avLst/>
          </a:prstGeom>
          <a:noFill/>
        </p:spPr>
        <p:txBody>
          <a:bodyPr wrap="square" rtlCol="0">
            <a:spAutoFit/>
          </a:bodyPr>
          <a:lstStyle/>
          <a:p>
            <a:pPr algn="r"/>
            <a:r>
              <a:rPr lang="en-US" dirty="0">
                <a:solidFill>
                  <a:schemeClr val="accent1">
                    <a:lumMod val="60000"/>
                    <a:lumOff val="40000"/>
                  </a:schemeClr>
                </a:solidFill>
                <a:hlinkClick r:id="rId4" action="ppaction://hlinksldjump">
                  <a:extLst>
                    <a:ext uri="{A12FA001-AC4F-418D-AE19-62706E023703}">
                      <ahyp:hlinkClr xmlns:ahyp="http://schemas.microsoft.com/office/drawing/2018/hyperlinkcolor" val="tx"/>
                    </a:ext>
                  </a:extLst>
                </a:hlinkClick>
              </a:rPr>
              <a:t>Next: Building the Database – Pg. 7</a:t>
            </a:r>
            <a:endParaRPr lang="en-US" dirty="0">
              <a:solidFill>
                <a:schemeClr val="accent1">
                  <a:lumMod val="60000"/>
                  <a:lumOff val="40000"/>
                </a:schemeClr>
              </a:solidFill>
            </a:endParaRPr>
          </a:p>
        </p:txBody>
      </p:sp>
      <p:sp>
        <p:nvSpPr>
          <p:cNvPr id="7" name="TextBox 6">
            <a:extLst>
              <a:ext uri="{FF2B5EF4-FFF2-40B4-BE49-F238E27FC236}">
                <a16:creationId xmlns:a16="http://schemas.microsoft.com/office/drawing/2014/main" id="{56673380-BF17-4107-DBB7-B6B73F918EBB}"/>
              </a:ext>
            </a:extLst>
          </p:cNvPr>
          <p:cNvSpPr txBox="1"/>
          <p:nvPr/>
        </p:nvSpPr>
        <p:spPr>
          <a:xfrm>
            <a:off x="7118252" y="5067481"/>
            <a:ext cx="4310211" cy="369332"/>
          </a:xfrm>
          <a:prstGeom prst="rect">
            <a:avLst/>
          </a:prstGeom>
          <a:noFill/>
        </p:spPr>
        <p:txBody>
          <a:bodyPr wrap="square" rtlCol="0">
            <a:spAutoFit/>
          </a:bodyPr>
          <a:lstStyle/>
          <a:p>
            <a:pPr algn="r"/>
            <a:r>
              <a:rPr lang="en-US" dirty="0">
                <a:solidFill>
                  <a:schemeClr val="accent1">
                    <a:lumMod val="60000"/>
                    <a:lumOff val="40000"/>
                  </a:schemeClr>
                </a:solidFill>
                <a:hlinkClick r:id="rId5" action="ppaction://hlinksldjump">
                  <a:extLst>
                    <a:ext uri="{A12FA001-AC4F-418D-AE19-62706E023703}">
                      <ahyp:hlinkClr xmlns:ahyp="http://schemas.microsoft.com/office/drawing/2018/hyperlinkcolor" val="tx"/>
                    </a:ext>
                  </a:extLst>
                </a:hlinkClick>
              </a:rPr>
              <a:t>Previous: Introduction – Pg. 3</a:t>
            </a:r>
            <a:endParaRPr lang="en-US" dirty="0">
              <a:solidFill>
                <a:schemeClr val="accent1">
                  <a:lumMod val="60000"/>
                  <a:lumOff val="40000"/>
                </a:schemeClr>
              </a:solidFill>
            </a:endParaRPr>
          </a:p>
        </p:txBody>
      </p:sp>
    </p:spTree>
    <p:extLst>
      <p:ext uri="{BB962C8B-B14F-4D97-AF65-F5344CB8AC3E}">
        <p14:creationId xmlns:p14="http://schemas.microsoft.com/office/powerpoint/2010/main" val="124246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825497" y="321256"/>
            <a:ext cx="5743892" cy="822960"/>
          </a:xfrm>
        </p:spPr>
        <p:txBody>
          <a:bodyPr>
            <a:normAutofit/>
          </a:bodyPr>
          <a:lstStyle/>
          <a:p>
            <a:r>
              <a:rPr lang="en-US" sz="4400" dirty="0"/>
              <a:t>Project Flowchart</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p:txBody>
          <a:bodyPr>
            <a:normAutofit fontScale="40000" lnSpcReduction="20000"/>
          </a:bodyPr>
          <a:lstStyle/>
          <a:p>
            <a:r>
              <a:rPr lang="en-US" dirty="0"/>
              <a:t>Showing the following processes:</a:t>
            </a:r>
          </a:p>
          <a:p>
            <a:pPr marL="285750" indent="-285750">
              <a:buFont typeface="Arial" panose="020B0604020202020204" pitchFamily="34" charset="0"/>
              <a:buChar char="•"/>
            </a:pPr>
            <a:r>
              <a:rPr lang="en-US" dirty="0"/>
              <a:t>Install NOAA_SDK Python module.</a:t>
            </a:r>
          </a:p>
          <a:p>
            <a:pPr marL="285750" indent="-285750">
              <a:buFont typeface="Arial" panose="020B0604020202020204" pitchFamily="34" charset="0"/>
              <a:buChar char="•"/>
            </a:pPr>
            <a:r>
              <a:rPr lang="en-US" dirty="0"/>
              <a:t>Download weather data to a database.</a:t>
            </a:r>
          </a:p>
          <a:p>
            <a:pPr marL="285750" indent="-285750">
              <a:buFont typeface="Arial" panose="020B0604020202020204" pitchFamily="34" charset="0"/>
              <a:buChar char="•"/>
            </a:pPr>
            <a:r>
              <a:rPr lang="en-US" dirty="0"/>
              <a:t>Extract weather data from database into a comma separated file with python</a:t>
            </a:r>
          </a:p>
          <a:p>
            <a:pPr marL="285750" indent="-285750">
              <a:buFont typeface="Arial" panose="020B0604020202020204" pitchFamily="34" charset="0"/>
              <a:buChar char="•"/>
            </a:pPr>
            <a:r>
              <a:rPr lang="en-US" dirty="0"/>
              <a:t>Cleanse weather data</a:t>
            </a:r>
          </a:p>
          <a:p>
            <a:pPr marL="285750" indent="-285750">
              <a:buFont typeface="Arial" panose="020B0604020202020204" pitchFamily="34" charset="0"/>
              <a:buChar char="•"/>
            </a:pPr>
            <a:r>
              <a:rPr lang="en-US" dirty="0"/>
              <a:t>Use Excel to manipulate data</a:t>
            </a:r>
          </a:p>
          <a:p>
            <a:pPr marL="285750" indent="-285750">
              <a:buFont typeface="Arial" panose="020B0604020202020204" pitchFamily="34" charset="0"/>
              <a:buChar char="•"/>
            </a:pPr>
            <a:r>
              <a:rPr lang="en-US" dirty="0"/>
              <a:t>Use python data analytics modules to develop graphical models</a:t>
            </a:r>
          </a:p>
          <a:p>
            <a:pPr marL="285750" indent="-285750">
              <a:buFont typeface="Arial" panose="020B0604020202020204" pitchFamily="34" charset="0"/>
              <a:buChar char="•"/>
            </a:pPr>
            <a:endParaRPr lang="en-US" dirty="0"/>
          </a:p>
          <a:p>
            <a:endParaRPr lang="en-US" dirty="0"/>
          </a:p>
          <a:p>
            <a:endParaRPr lang="en-US" dirty="0"/>
          </a:p>
          <a:p>
            <a:endParaRPr lang="en-US" dirty="0"/>
          </a:p>
        </p:txBody>
      </p:sp>
      <p:sp>
        <p:nvSpPr>
          <p:cNvPr id="3" name="Date Placeholder 2">
            <a:extLst>
              <a:ext uri="{FF2B5EF4-FFF2-40B4-BE49-F238E27FC236}">
                <a16:creationId xmlns:a16="http://schemas.microsoft.com/office/drawing/2014/main" id="{045C96FA-ABAF-4865-3FA9-DD96CC3981B0}"/>
              </a:ext>
            </a:extLst>
          </p:cNvPr>
          <p:cNvSpPr>
            <a:spLocks noGrp="1"/>
          </p:cNvSpPr>
          <p:nvPr>
            <p:ph type="dt" sz="half" idx="10"/>
          </p:nvPr>
        </p:nvSpPr>
        <p:spPr>
          <a:xfrm rot="5400000">
            <a:off x="10856912" y="527172"/>
            <a:ext cx="990599" cy="304799"/>
          </a:xfrm>
        </p:spPr>
        <p:txBody>
          <a:bodyPr/>
          <a:lstStyle/>
          <a:p>
            <a:fld id="{621E12D8-D725-47D1-9D0B-E4B11622BDF0}" type="datetime1">
              <a:rPr lang="en-US" smtClean="0"/>
              <a:t>6/23/2022</a:t>
            </a:fld>
            <a:endParaRPr lang="en-US" dirty="0"/>
          </a:p>
        </p:txBody>
      </p:sp>
      <p:sp>
        <p:nvSpPr>
          <p:cNvPr id="5" name="Slide Number Placeholder 4">
            <a:extLst>
              <a:ext uri="{FF2B5EF4-FFF2-40B4-BE49-F238E27FC236}">
                <a16:creationId xmlns:a16="http://schemas.microsoft.com/office/drawing/2014/main" id="{34D09972-3D87-65E8-BA00-9BB53E08D833}"/>
              </a:ext>
            </a:extLst>
          </p:cNvPr>
          <p:cNvSpPr>
            <a:spLocks noGrp="1"/>
          </p:cNvSpPr>
          <p:nvPr>
            <p:ph type="sldNum" sz="quarter" idx="12"/>
          </p:nvPr>
        </p:nvSpPr>
        <p:spPr/>
        <p:txBody>
          <a:bodyPr/>
          <a:lstStyle/>
          <a:p>
            <a:fld id="{BA750419-FAA6-448A-A704-02E248B983DD}" type="slidenum">
              <a:rPr lang="en-US" smtClean="0"/>
              <a:t>5</a:t>
            </a:fld>
            <a:endParaRPr lang="en-US"/>
          </a:p>
        </p:txBody>
      </p:sp>
      <p:pic>
        <p:nvPicPr>
          <p:cNvPr id="4" name="Picture 3" descr="Diagram&#10;&#10;Description automatically generated with medium confidence">
            <a:extLst>
              <a:ext uri="{FF2B5EF4-FFF2-40B4-BE49-F238E27FC236}">
                <a16:creationId xmlns:a16="http://schemas.microsoft.com/office/drawing/2014/main" id="{846ED956-0A3D-1FF4-F189-6FCC758136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9520" y="1063416"/>
            <a:ext cx="3054063" cy="5195319"/>
          </a:xfrm>
          <a:prstGeom prst="rect">
            <a:avLst/>
          </a:prstGeom>
        </p:spPr>
      </p:pic>
    </p:spTree>
    <p:extLst>
      <p:ext uri="{BB962C8B-B14F-4D97-AF65-F5344CB8AC3E}">
        <p14:creationId xmlns:p14="http://schemas.microsoft.com/office/powerpoint/2010/main" val="3064618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839788" y="457200"/>
            <a:ext cx="10900434" cy="771939"/>
          </a:xfrm>
        </p:spPr>
        <p:txBody>
          <a:bodyPr>
            <a:normAutofit/>
          </a:bodyPr>
          <a:lstStyle/>
          <a:p>
            <a:r>
              <a:rPr lang="en-US" sz="4400" dirty="0"/>
              <a:t>Software Inventory (Screenshots)</a:t>
            </a:r>
          </a:p>
        </p:txBody>
      </p:sp>
      <p:sp>
        <p:nvSpPr>
          <p:cNvPr id="6" name="Date Placeholder 5">
            <a:extLst>
              <a:ext uri="{FF2B5EF4-FFF2-40B4-BE49-F238E27FC236}">
                <a16:creationId xmlns:a16="http://schemas.microsoft.com/office/drawing/2014/main" id="{717A7350-E173-5085-3386-A45BCCAF303D}"/>
              </a:ext>
            </a:extLst>
          </p:cNvPr>
          <p:cNvSpPr>
            <a:spLocks noGrp="1"/>
          </p:cNvSpPr>
          <p:nvPr>
            <p:ph type="dt" sz="half" idx="10"/>
          </p:nvPr>
        </p:nvSpPr>
        <p:spPr>
          <a:xfrm rot="5400000">
            <a:off x="10856912" y="527172"/>
            <a:ext cx="990599" cy="304799"/>
          </a:xfrm>
        </p:spPr>
        <p:txBody>
          <a:bodyPr/>
          <a:lstStyle/>
          <a:p>
            <a:fld id="{D67EC2AB-F8FE-4DD5-B4FC-839560ECA371}" type="datetime1">
              <a:rPr lang="en-US" smtClean="0"/>
              <a:t>6/23/2022</a:t>
            </a:fld>
            <a:endParaRPr lang="en-US" dirty="0"/>
          </a:p>
        </p:txBody>
      </p:sp>
      <p:sp>
        <p:nvSpPr>
          <p:cNvPr id="7" name="Slide Number Placeholder 6">
            <a:extLst>
              <a:ext uri="{FF2B5EF4-FFF2-40B4-BE49-F238E27FC236}">
                <a16:creationId xmlns:a16="http://schemas.microsoft.com/office/drawing/2014/main" id="{839F08CF-8BD4-3DA7-A420-000CD1FFDF3C}"/>
              </a:ext>
            </a:extLst>
          </p:cNvPr>
          <p:cNvSpPr>
            <a:spLocks noGrp="1"/>
          </p:cNvSpPr>
          <p:nvPr>
            <p:ph type="sldNum" sz="quarter" idx="12"/>
          </p:nvPr>
        </p:nvSpPr>
        <p:spPr/>
        <p:txBody>
          <a:bodyPr/>
          <a:lstStyle/>
          <a:p>
            <a:fld id="{BA750419-FAA6-448A-A704-02E248B983DD}" type="slidenum">
              <a:rPr lang="en-US" smtClean="0"/>
              <a:t>6</a:t>
            </a:fld>
            <a:endParaRPr lang="en-US"/>
          </a:p>
        </p:txBody>
      </p:sp>
      <p:pic>
        <p:nvPicPr>
          <p:cNvPr id="4" name="Picture 3" descr="Text&#10;&#10;Description automatically generated">
            <a:extLst>
              <a:ext uri="{FF2B5EF4-FFF2-40B4-BE49-F238E27FC236}">
                <a16:creationId xmlns:a16="http://schemas.microsoft.com/office/drawing/2014/main" id="{3493D417-6BF8-B010-0112-4A23CDFAD1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0182" y="1342887"/>
            <a:ext cx="9459646" cy="4944165"/>
          </a:xfrm>
          <a:prstGeom prst="rect">
            <a:avLst/>
          </a:prstGeom>
        </p:spPr>
      </p:pic>
      <p:sp>
        <p:nvSpPr>
          <p:cNvPr id="5" name="TextBox 4">
            <a:extLst>
              <a:ext uri="{FF2B5EF4-FFF2-40B4-BE49-F238E27FC236}">
                <a16:creationId xmlns:a16="http://schemas.microsoft.com/office/drawing/2014/main" id="{9F965A88-13BA-3977-FAD0-BAB5E7071D2E}"/>
              </a:ext>
            </a:extLst>
          </p:cNvPr>
          <p:cNvSpPr txBox="1"/>
          <p:nvPr/>
        </p:nvSpPr>
        <p:spPr>
          <a:xfrm>
            <a:off x="2494670" y="6400800"/>
            <a:ext cx="7202659" cy="369332"/>
          </a:xfrm>
          <a:prstGeom prst="rect">
            <a:avLst/>
          </a:prstGeom>
          <a:noFill/>
        </p:spPr>
        <p:txBody>
          <a:bodyPr wrap="square" rtlCol="0">
            <a:spAutoFit/>
          </a:bodyPr>
          <a:lstStyle/>
          <a:p>
            <a:pPr algn="ctr"/>
            <a:r>
              <a:rPr lang="en-US" dirty="0"/>
              <a:t>Showing the installation of the </a:t>
            </a:r>
            <a:r>
              <a:rPr lang="en-US" dirty="0" err="1"/>
              <a:t>noaa-sdk</a:t>
            </a:r>
            <a:r>
              <a:rPr lang="en-US" dirty="0"/>
              <a:t> into Python shell.</a:t>
            </a:r>
          </a:p>
        </p:txBody>
      </p:sp>
    </p:spTree>
    <p:extLst>
      <p:ext uri="{BB962C8B-B14F-4D97-AF65-F5344CB8AC3E}">
        <p14:creationId xmlns:p14="http://schemas.microsoft.com/office/powerpoint/2010/main" val="1857308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F2899C8-CEFE-31D7-9DAE-EED7745E64F0}"/>
              </a:ext>
            </a:extLst>
          </p:cNvPr>
          <p:cNvSpPr>
            <a:spLocks noGrp="1"/>
          </p:cNvSpPr>
          <p:nvPr>
            <p:ph type="title"/>
          </p:nvPr>
        </p:nvSpPr>
        <p:spPr>
          <a:xfrm>
            <a:off x="838198" y="453829"/>
            <a:ext cx="10515600" cy="844697"/>
          </a:xfrm>
        </p:spPr>
        <p:txBody>
          <a:bodyPr/>
          <a:lstStyle/>
          <a:p>
            <a:r>
              <a:rPr lang="en-US" dirty="0"/>
              <a:t>Building the Database</a:t>
            </a:r>
          </a:p>
        </p:txBody>
      </p:sp>
      <p:sp>
        <p:nvSpPr>
          <p:cNvPr id="6" name="Content Placeholder 5">
            <a:extLst>
              <a:ext uri="{FF2B5EF4-FFF2-40B4-BE49-F238E27FC236}">
                <a16:creationId xmlns:a16="http://schemas.microsoft.com/office/drawing/2014/main" id="{8AC81195-D216-16E4-3D44-5019A7B1A19B}"/>
              </a:ext>
            </a:extLst>
          </p:cNvPr>
          <p:cNvSpPr>
            <a:spLocks noGrp="1"/>
          </p:cNvSpPr>
          <p:nvPr>
            <p:ph idx="1"/>
          </p:nvPr>
        </p:nvSpPr>
        <p:spPr/>
        <p:txBody>
          <a:bodyPr/>
          <a:lstStyle/>
          <a:p>
            <a:pPr marL="457200" lvl="1" indent="0">
              <a:buNone/>
            </a:pPr>
            <a:r>
              <a:rPr lang="en-US" dirty="0"/>
              <a:t>Here we create the program to download and create the database on the local hard drive. We are using SQLite through Python to create and manipulate the database. This code is named BuildWeatherDb.py and saved into the designated project folder for later use. Once the program is working, bug free, we allow it to download and create our weather database.</a:t>
            </a:r>
          </a:p>
        </p:txBody>
      </p:sp>
      <p:sp>
        <p:nvSpPr>
          <p:cNvPr id="12" name="Date Placeholder 11">
            <a:extLst>
              <a:ext uri="{FF2B5EF4-FFF2-40B4-BE49-F238E27FC236}">
                <a16:creationId xmlns:a16="http://schemas.microsoft.com/office/drawing/2014/main" id="{9E66609F-E966-64FF-9B3E-54F71355E8C2}"/>
              </a:ext>
            </a:extLst>
          </p:cNvPr>
          <p:cNvSpPr>
            <a:spLocks noGrp="1"/>
          </p:cNvSpPr>
          <p:nvPr>
            <p:ph type="dt" sz="half" idx="10"/>
          </p:nvPr>
        </p:nvSpPr>
        <p:spPr>
          <a:xfrm rot="5400000">
            <a:off x="10847839" y="461633"/>
            <a:ext cx="990599" cy="304799"/>
          </a:xfrm>
        </p:spPr>
        <p:txBody>
          <a:bodyPr/>
          <a:lstStyle/>
          <a:p>
            <a:fld id="{7C342600-8E13-401D-AE38-7E547F86BE07}" type="datetime1">
              <a:rPr lang="en-US" smtClean="0"/>
              <a:t>6/23/2022</a:t>
            </a:fld>
            <a:endParaRPr lang="en-US" dirty="0"/>
          </a:p>
        </p:txBody>
      </p:sp>
      <p:sp>
        <p:nvSpPr>
          <p:cNvPr id="13" name="Slide Number Placeholder 12">
            <a:extLst>
              <a:ext uri="{FF2B5EF4-FFF2-40B4-BE49-F238E27FC236}">
                <a16:creationId xmlns:a16="http://schemas.microsoft.com/office/drawing/2014/main" id="{8C775001-EBC3-7C14-7B0C-2733D1499A04}"/>
              </a:ext>
            </a:extLst>
          </p:cNvPr>
          <p:cNvSpPr>
            <a:spLocks noGrp="1"/>
          </p:cNvSpPr>
          <p:nvPr>
            <p:ph type="sldNum" sz="quarter" idx="12"/>
          </p:nvPr>
        </p:nvSpPr>
        <p:spPr/>
        <p:txBody>
          <a:bodyPr/>
          <a:lstStyle/>
          <a:p>
            <a:fld id="{BA750419-FAA6-448A-A704-02E248B983DD}" type="slidenum">
              <a:rPr lang="en-US" smtClean="0"/>
              <a:t>7</a:t>
            </a:fld>
            <a:endParaRPr lang="en-US"/>
          </a:p>
        </p:txBody>
      </p:sp>
      <p:sp>
        <p:nvSpPr>
          <p:cNvPr id="7" name="TextBox 6">
            <a:extLst>
              <a:ext uri="{FF2B5EF4-FFF2-40B4-BE49-F238E27FC236}">
                <a16:creationId xmlns:a16="http://schemas.microsoft.com/office/drawing/2014/main" id="{0D316571-90A4-67A8-94B3-D29752BE000F}"/>
              </a:ext>
            </a:extLst>
          </p:cNvPr>
          <p:cNvSpPr txBox="1"/>
          <p:nvPr/>
        </p:nvSpPr>
        <p:spPr>
          <a:xfrm>
            <a:off x="6808763" y="5139749"/>
            <a:ext cx="4545035" cy="369332"/>
          </a:xfrm>
          <a:prstGeom prst="rect">
            <a:avLst/>
          </a:prstGeom>
          <a:noFill/>
        </p:spPr>
        <p:txBody>
          <a:bodyPr wrap="square" rtlCol="0">
            <a:spAutoFit/>
          </a:bodyPr>
          <a:lstStyle/>
          <a:p>
            <a:pPr algn="r"/>
            <a:r>
              <a:rPr lang="en-US" dirty="0">
                <a:solidFill>
                  <a:schemeClr val="accent1">
                    <a:lumMod val="60000"/>
                    <a:lumOff val="40000"/>
                  </a:schemeClr>
                </a:solidFill>
                <a:hlinkClick r:id="rId2" action="ppaction://hlinksldjump">
                  <a:extLst>
                    <a:ext uri="{A12FA001-AC4F-418D-AE19-62706E023703}">
                      <ahyp:hlinkClr xmlns:ahyp="http://schemas.microsoft.com/office/drawing/2018/hyperlinkcolor" val="tx"/>
                    </a:ext>
                  </a:extLst>
                </a:hlinkClick>
              </a:rPr>
              <a:t>BuildWeatherDb Python Code – Pg.   8</a:t>
            </a:r>
            <a:endParaRPr lang="en-US" dirty="0">
              <a:solidFill>
                <a:schemeClr val="accent1">
                  <a:lumMod val="60000"/>
                  <a:lumOff val="40000"/>
                </a:schemeClr>
              </a:solidFill>
            </a:endParaRPr>
          </a:p>
        </p:txBody>
      </p:sp>
      <p:sp>
        <p:nvSpPr>
          <p:cNvPr id="8" name="TextBox 7">
            <a:extLst>
              <a:ext uri="{FF2B5EF4-FFF2-40B4-BE49-F238E27FC236}">
                <a16:creationId xmlns:a16="http://schemas.microsoft.com/office/drawing/2014/main" id="{E2FFCB5C-8FC8-FD06-E621-DE08A8149442}"/>
              </a:ext>
            </a:extLst>
          </p:cNvPr>
          <p:cNvSpPr txBox="1"/>
          <p:nvPr/>
        </p:nvSpPr>
        <p:spPr>
          <a:xfrm>
            <a:off x="5383238" y="5438299"/>
            <a:ext cx="5970561" cy="369332"/>
          </a:xfrm>
          <a:prstGeom prst="rect">
            <a:avLst/>
          </a:prstGeom>
          <a:noFill/>
        </p:spPr>
        <p:txBody>
          <a:bodyPr wrap="square" rtlCol="0">
            <a:spAutoFit/>
          </a:bodyPr>
          <a:lstStyle/>
          <a:p>
            <a:pPr algn="r"/>
            <a:r>
              <a:rPr lang="en-US" dirty="0">
                <a:solidFill>
                  <a:schemeClr val="accent1">
                    <a:lumMod val="60000"/>
                    <a:lumOff val="40000"/>
                  </a:schemeClr>
                </a:solidFill>
                <a:hlinkClick r:id="rId3" action="ppaction://hlinksldjump">
                  <a:extLst>
                    <a:ext uri="{A12FA001-AC4F-418D-AE19-62706E023703}">
                      <ahyp:hlinkClr xmlns:ahyp="http://schemas.microsoft.com/office/drawing/2018/hyperlinkcolor" val="tx"/>
                    </a:ext>
                  </a:extLst>
                </a:hlinkClick>
              </a:rPr>
              <a:t>BuildWeatherDb Creating the Database – Pg.   9</a:t>
            </a:r>
            <a:endParaRPr lang="en-US" dirty="0">
              <a:solidFill>
                <a:schemeClr val="accent1">
                  <a:lumMod val="60000"/>
                  <a:lumOff val="40000"/>
                </a:schemeClr>
              </a:solidFill>
            </a:endParaRPr>
          </a:p>
        </p:txBody>
      </p:sp>
      <p:sp>
        <p:nvSpPr>
          <p:cNvPr id="9" name="TextBox 8">
            <a:extLst>
              <a:ext uri="{FF2B5EF4-FFF2-40B4-BE49-F238E27FC236}">
                <a16:creationId xmlns:a16="http://schemas.microsoft.com/office/drawing/2014/main" id="{3D734C04-980B-7604-6CC0-10BFF171DAA3}"/>
              </a:ext>
            </a:extLst>
          </p:cNvPr>
          <p:cNvSpPr txBox="1"/>
          <p:nvPr/>
        </p:nvSpPr>
        <p:spPr>
          <a:xfrm>
            <a:off x="6639952" y="6142727"/>
            <a:ext cx="4713848" cy="369332"/>
          </a:xfrm>
          <a:prstGeom prst="rect">
            <a:avLst/>
          </a:prstGeom>
          <a:noFill/>
        </p:spPr>
        <p:txBody>
          <a:bodyPr wrap="square" rtlCol="0">
            <a:spAutoFit/>
          </a:bodyPr>
          <a:lstStyle/>
          <a:p>
            <a:pPr algn="r"/>
            <a:r>
              <a:rPr lang="en-US" dirty="0">
                <a:solidFill>
                  <a:schemeClr val="accent1">
                    <a:lumMod val="60000"/>
                    <a:lumOff val="40000"/>
                  </a:schemeClr>
                </a:solidFill>
                <a:hlinkClick r:id="rId4" action="ppaction://hlinksldjump">
                  <a:extLst>
                    <a:ext uri="{A12FA001-AC4F-418D-AE19-62706E023703}">
                      <ahyp:hlinkClr xmlns:ahyp="http://schemas.microsoft.com/office/drawing/2018/hyperlinkcolor" val="tx"/>
                    </a:ext>
                  </a:extLst>
                </a:hlinkClick>
              </a:rPr>
              <a:t>Next: Database Query – Pg. 11</a:t>
            </a:r>
            <a:endParaRPr lang="en-US" dirty="0">
              <a:solidFill>
                <a:schemeClr val="accent1">
                  <a:lumMod val="60000"/>
                  <a:lumOff val="40000"/>
                </a:schemeClr>
              </a:solidFill>
            </a:endParaRPr>
          </a:p>
        </p:txBody>
      </p:sp>
      <p:sp>
        <p:nvSpPr>
          <p:cNvPr id="10" name="TextBox 9">
            <a:extLst>
              <a:ext uri="{FF2B5EF4-FFF2-40B4-BE49-F238E27FC236}">
                <a16:creationId xmlns:a16="http://schemas.microsoft.com/office/drawing/2014/main" id="{7DE80343-094D-C496-B28C-302FCBF63849}"/>
              </a:ext>
            </a:extLst>
          </p:cNvPr>
          <p:cNvSpPr txBox="1"/>
          <p:nvPr/>
        </p:nvSpPr>
        <p:spPr>
          <a:xfrm>
            <a:off x="7315200" y="4788379"/>
            <a:ext cx="4038598" cy="369332"/>
          </a:xfrm>
          <a:prstGeom prst="rect">
            <a:avLst/>
          </a:prstGeom>
          <a:noFill/>
        </p:spPr>
        <p:txBody>
          <a:bodyPr wrap="square" rtlCol="0">
            <a:spAutoFit/>
          </a:bodyPr>
          <a:lstStyle/>
          <a:p>
            <a:pPr algn="r"/>
            <a:r>
              <a:rPr lang="en-US" dirty="0">
                <a:solidFill>
                  <a:schemeClr val="accent1">
                    <a:lumMod val="60000"/>
                    <a:lumOff val="40000"/>
                  </a:schemeClr>
                </a:solidFill>
                <a:hlinkClick r:id="rId5" action="ppaction://hlinksldjump">
                  <a:extLst>
                    <a:ext uri="{A12FA001-AC4F-418D-AE19-62706E023703}">
                      <ahyp:hlinkClr xmlns:ahyp="http://schemas.microsoft.com/office/drawing/2018/hyperlinkcolor" val="tx"/>
                    </a:ext>
                  </a:extLst>
                </a:hlinkClick>
              </a:rPr>
              <a:t>Previous: Getting Started – Pg.   3</a:t>
            </a:r>
            <a:endParaRPr lang="en-US" dirty="0">
              <a:solidFill>
                <a:schemeClr val="accent1">
                  <a:lumMod val="60000"/>
                  <a:lumOff val="40000"/>
                </a:schemeClr>
              </a:solidFill>
            </a:endParaRPr>
          </a:p>
        </p:txBody>
      </p:sp>
      <p:sp>
        <p:nvSpPr>
          <p:cNvPr id="11" name="TextBox 10">
            <a:extLst>
              <a:ext uri="{FF2B5EF4-FFF2-40B4-BE49-F238E27FC236}">
                <a16:creationId xmlns:a16="http://schemas.microsoft.com/office/drawing/2014/main" id="{9EF9979B-8C3F-0B2D-584E-EF9A6CD6E012}"/>
              </a:ext>
            </a:extLst>
          </p:cNvPr>
          <p:cNvSpPr txBox="1"/>
          <p:nvPr/>
        </p:nvSpPr>
        <p:spPr>
          <a:xfrm>
            <a:off x="5692727" y="5789669"/>
            <a:ext cx="5661072" cy="369332"/>
          </a:xfrm>
          <a:prstGeom prst="rect">
            <a:avLst/>
          </a:prstGeom>
          <a:noFill/>
        </p:spPr>
        <p:txBody>
          <a:bodyPr wrap="square" rtlCol="0">
            <a:spAutoFit/>
          </a:bodyPr>
          <a:lstStyle/>
          <a:p>
            <a:pPr algn="r"/>
            <a:r>
              <a:rPr lang="en-US" dirty="0">
                <a:solidFill>
                  <a:schemeClr val="accent1">
                    <a:lumMod val="60000"/>
                    <a:lumOff val="40000"/>
                  </a:schemeClr>
                </a:solidFill>
                <a:hlinkClick r:id="rId6" action="ppaction://hlinksldjump">
                  <a:extLst>
                    <a:ext uri="{A12FA001-AC4F-418D-AE19-62706E023703}">
                      <ahyp:hlinkClr xmlns:ahyp="http://schemas.microsoft.com/office/drawing/2018/hyperlinkcolor" val="tx"/>
                    </a:ext>
                  </a:extLst>
                </a:hlinkClick>
              </a:rPr>
              <a:t>Proof of Program Execution – Pg. 10</a:t>
            </a:r>
            <a:endParaRPr lang="en-US" dirty="0">
              <a:solidFill>
                <a:schemeClr val="accent1">
                  <a:lumMod val="60000"/>
                  <a:lumOff val="40000"/>
                </a:schemeClr>
              </a:solidFill>
            </a:endParaRPr>
          </a:p>
        </p:txBody>
      </p:sp>
    </p:spTree>
    <p:extLst>
      <p:ext uri="{BB962C8B-B14F-4D97-AF65-F5344CB8AC3E}">
        <p14:creationId xmlns:p14="http://schemas.microsoft.com/office/powerpoint/2010/main" val="3744201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804411" y="944172"/>
            <a:ext cx="10583178" cy="518560"/>
          </a:xfrm>
        </p:spPr>
        <p:txBody>
          <a:bodyPr>
            <a:normAutofit fontScale="90000"/>
          </a:bodyPr>
          <a:lstStyle/>
          <a:p>
            <a:r>
              <a:rPr lang="en-US" sz="4400" dirty="0"/>
              <a:t>BuildWeatherDb Python Code (Screenshot)</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1191481" y="1871003"/>
            <a:ext cx="3932237" cy="4679756"/>
          </a:xfrm>
        </p:spPr>
        <p:txBody>
          <a:bodyPr>
            <a:normAutofit/>
          </a:bodyPr>
          <a:lstStyle/>
          <a:p>
            <a:r>
              <a:rPr lang="en-US" dirty="0"/>
              <a:t>Screenshot of code in Spyder including name, date, and zip code in comments.</a:t>
            </a:r>
          </a:p>
          <a:p>
            <a:endParaRPr lang="en-US" dirty="0"/>
          </a:p>
          <a:p>
            <a:r>
              <a:rPr lang="en-US" b="1" dirty="0"/>
              <a:t>Line 2 = Name</a:t>
            </a:r>
          </a:p>
          <a:p>
            <a:r>
              <a:rPr lang="en-US" b="1" dirty="0"/>
              <a:t>Line 3 = Date</a:t>
            </a:r>
          </a:p>
          <a:p>
            <a:r>
              <a:rPr lang="en-US" b="1" dirty="0"/>
              <a:t>Line 11 = Zip Code</a:t>
            </a:r>
          </a:p>
          <a:p>
            <a:endParaRPr lang="en-US" dirty="0"/>
          </a:p>
          <a:p>
            <a:r>
              <a:rPr lang="en-US" dirty="0"/>
              <a:t>Please see the comment attached to this slide for Copy / Paste code.</a:t>
            </a:r>
          </a:p>
        </p:txBody>
      </p:sp>
      <p:sp>
        <p:nvSpPr>
          <p:cNvPr id="8" name="Date Placeholder 7">
            <a:extLst>
              <a:ext uri="{FF2B5EF4-FFF2-40B4-BE49-F238E27FC236}">
                <a16:creationId xmlns:a16="http://schemas.microsoft.com/office/drawing/2014/main" id="{71AEA49E-9FFB-0A89-221C-AC520B928553}"/>
              </a:ext>
            </a:extLst>
          </p:cNvPr>
          <p:cNvSpPr>
            <a:spLocks noGrp="1"/>
          </p:cNvSpPr>
          <p:nvPr>
            <p:ph type="dt" sz="half" idx="10"/>
          </p:nvPr>
        </p:nvSpPr>
        <p:spPr>
          <a:xfrm rot="5400000">
            <a:off x="10847839" y="527172"/>
            <a:ext cx="990599" cy="304799"/>
          </a:xfrm>
        </p:spPr>
        <p:txBody>
          <a:bodyPr/>
          <a:lstStyle/>
          <a:p>
            <a:fld id="{4CDA88C5-A575-4473-BB48-4D149A8A0DF9}" type="datetime1">
              <a:rPr lang="en-US" smtClean="0"/>
              <a:t>6/23/2022</a:t>
            </a:fld>
            <a:endParaRPr lang="en-US" dirty="0"/>
          </a:p>
        </p:txBody>
      </p:sp>
      <p:sp>
        <p:nvSpPr>
          <p:cNvPr id="9" name="Slide Number Placeholder 8">
            <a:extLst>
              <a:ext uri="{FF2B5EF4-FFF2-40B4-BE49-F238E27FC236}">
                <a16:creationId xmlns:a16="http://schemas.microsoft.com/office/drawing/2014/main" id="{4B03A104-F455-0868-B7ED-98E95A1824B8}"/>
              </a:ext>
            </a:extLst>
          </p:cNvPr>
          <p:cNvSpPr>
            <a:spLocks noGrp="1"/>
          </p:cNvSpPr>
          <p:nvPr>
            <p:ph type="sldNum" sz="quarter" idx="12"/>
          </p:nvPr>
        </p:nvSpPr>
        <p:spPr/>
        <p:txBody>
          <a:bodyPr/>
          <a:lstStyle/>
          <a:p>
            <a:fld id="{BA750419-FAA6-448A-A704-02E248B983DD}" type="slidenum">
              <a:rPr lang="en-US" smtClean="0"/>
              <a:t>8</a:t>
            </a:fld>
            <a:endParaRPr lang="en-US"/>
          </a:p>
        </p:txBody>
      </p:sp>
      <p:pic>
        <p:nvPicPr>
          <p:cNvPr id="4" name="Picture 3" descr="Text, chat or text message&#10;&#10;Description automatically generated">
            <a:extLst>
              <a:ext uri="{FF2B5EF4-FFF2-40B4-BE49-F238E27FC236}">
                <a16:creationId xmlns:a16="http://schemas.microsoft.com/office/drawing/2014/main" id="{3E0B0675-4A84-888B-F0AC-40BFB2B20B24}"/>
              </a:ext>
            </a:extLst>
          </p:cNvPr>
          <p:cNvPicPr>
            <a:picLocks noChangeAspect="1"/>
          </p:cNvPicPr>
          <p:nvPr/>
        </p:nvPicPr>
        <p:blipFill rotWithShape="1">
          <a:blip r:embed="rId3">
            <a:extLst>
              <a:ext uri="{28A0092B-C50C-407E-A947-70E740481C1C}">
                <a14:useLocalDpi xmlns:a14="http://schemas.microsoft.com/office/drawing/2010/main" val="0"/>
              </a:ext>
            </a:extLst>
          </a:blip>
          <a:srcRect r="24899" b="5494"/>
          <a:stretch/>
        </p:blipFill>
        <p:spPr>
          <a:xfrm>
            <a:off x="5594816" y="1351277"/>
            <a:ext cx="4757724" cy="5049523"/>
          </a:xfrm>
          <a:prstGeom prst="rect">
            <a:avLst/>
          </a:prstGeom>
        </p:spPr>
      </p:pic>
    </p:spTree>
    <p:extLst>
      <p:ext uri="{BB962C8B-B14F-4D97-AF65-F5344CB8AC3E}">
        <p14:creationId xmlns:p14="http://schemas.microsoft.com/office/powerpoint/2010/main" val="2688905859"/>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696462" y="662432"/>
            <a:ext cx="9862944" cy="801967"/>
          </a:xfrm>
        </p:spPr>
        <p:txBody>
          <a:bodyPr>
            <a:normAutofit fontScale="90000"/>
          </a:bodyPr>
          <a:lstStyle/>
          <a:p>
            <a:r>
              <a:rPr lang="en-US" sz="4400" dirty="0"/>
              <a:t>BuildWeatherDb Creating the Database (Screenshot)</a:t>
            </a:r>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756654" y="5794584"/>
            <a:ext cx="10678687" cy="381000"/>
          </a:xfrm>
        </p:spPr>
        <p:txBody>
          <a:bodyPr/>
          <a:lstStyle/>
          <a:p>
            <a:pPr algn="ctr"/>
            <a:r>
              <a:rPr lang="en-US" dirty="0"/>
              <a:t>Screenshot of program output in the Python shell console of Spyder showing that the program executed successfully.</a:t>
            </a:r>
          </a:p>
          <a:p>
            <a:pPr algn="ctr"/>
            <a:endParaRPr lang="en-US" dirty="0"/>
          </a:p>
        </p:txBody>
      </p:sp>
      <p:sp>
        <p:nvSpPr>
          <p:cNvPr id="3" name="Date Placeholder 2">
            <a:extLst>
              <a:ext uri="{FF2B5EF4-FFF2-40B4-BE49-F238E27FC236}">
                <a16:creationId xmlns:a16="http://schemas.microsoft.com/office/drawing/2014/main" id="{3B00A408-A21F-0151-20E7-0430718F69FC}"/>
              </a:ext>
            </a:extLst>
          </p:cNvPr>
          <p:cNvSpPr>
            <a:spLocks noGrp="1"/>
          </p:cNvSpPr>
          <p:nvPr>
            <p:ph type="dt" sz="half" idx="10"/>
          </p:nvPr>
        </p:nvSpPr>
        <p:spPr>
          <a:xfrm rot="5400000">
            <a:off x="10847839" y="527172"/>
            <a:ext cx="990599" cy="304799"/>
          </a:xfrm>
        </p:spPr>
        <p:txBody>
          <a:bodyPr/>
          <a:lstStyle/>
          <a:p>
            <a:fld id="{5378C040-348A-40B9-BEC2-90C7040B5A53}" type="datetime1">
              <a:rPr lang="en-US" smtClean="0"/>
              <a:t>6/23/2022</a:t>
            </a:fld>
            <a:endParaRPr lang="en-US"/>
          </a:p>
        </p:txBody>
      </p:sp>
      <p:sp>
        <p:nvSpPr>
          <p:cNvPr id="5" name="Slide Number Placeholder 4">
            <a:extLst>
              <a:ext uri="{FF2B5EF4-FFF2-40B4-BE49-F238E27FC236}">
                <a16:creationId xmlns:a16="http://schemas.microsoft.com/office/drawing/2014/main" id="{B47950D7-53C8-A92B-91B3-8FCA531DB85F}"/>
              </a:ext>
            </a:extLst>
          </p:cNvPr>
          <p:cNvSpPr>
            <a:spLocks noGrp="1"/>
          </p:cNvSpPr>
          <p:nvPr>
            <p:ph type="sldNum" sz="quarter" idx="12"/>
          </p:nvPr>
        </p:nvSpPr>
        <p:spPr/>
        <p:txBody>
          <a:bodyPr/>
          <a:lstStyle/>
          <a:p>
            <a:fld id="{BA750419-FAA6-448A-A704-02E248B983DD}" type="slidenum">
              <a:rPr lang="en-US" smtClean="0"/>
              <a:t>9</a:t>
            </a:fld>
            <a:endParaRPr lang="en-US"/>
          </a:p>
        </p:txBody>
      </p:sp>
      <p:pic>
        <p:nvPicPr>
          <p:cNvPr id="4" name="Picture 3" descr="Text&#10;&#10;Description automatically generated">
            <a:extLst>
              <a:ext uri="{FF2B5EF4-FFF2-40B4-BE49-F238E27FC236}">
                <a16:creationId xmlns:a16="http://schemas.microsoft.com/office/drawing/2014/main" id="{6F34BDD6-4F63-7FE3-9E37-3D1D84362B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0653" y="1949889"/>
            <a:ext cx="10170687" cy="3733240"/>
          </a:xfrm>
          <a:prstGeom prst="rect">
            <a:avLst/>
          </a:prstGeom>
        </p:spPr>
      </p:pic>
    </p:spTree>
    <p:extLst>
      <p:ext uri="{BB962C8B-B14F-4D97-AF65-F5344CB8AC3E}">
        <p14:creationId xmlns:p14="http://schemas.microsoft.com/office/powerpoint/2010/main" val="14718285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TM04033929[[fn=Slate]]</Template>
  <TotalTime>2898</TotalTime>
  <Words>1618</Words>
  <Application>Microsoft Office PowerPoint</Application>
  <PresentationFormat>Widescreen</PresentationFormat>
  <Paragraphs>199</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Century Gothic</vt:lpstr>
      <vt:lpstr>Wingdings 3</vt:lpstr>
      <vt:lpstr>Ion</vt:lpstr>
      <vt:lpstr>Weather Data Analytics Project</vt:lpstr>
      <vt:lpstr>Table of Contents</vt:lpstr>
      <vt:lpstr>Introduction</vt:lpstr>
      <vt:lpstr>Getting Started</vt:lpstr>
      <vt:lpstr>Project Flowchart</vt:lpstr>
      <vt:lpstr>Software Inventory (Screenshots)</vt:lpstr>
      <vt:lpstr>Building the Database</vt:lpstr>
      <vt:lpstr>BuildWeatherDb Python Code (Screenshot)</vt:lpstr>
      <vt:lpstr>BuildWeatherDb Creating the Database (Screenshot)</vt:lpstr>
      <vt:lpstr>Weather.db: Proof of Program Execution (Screenshot)</vt:lpstr>
      <vt:lpstr>Data Query Using SQLite</vt:lpstr>
      <vt:lpstr>Query to Retrieve All Columns and All Rows</vt:lpstr>
      <vt:lpstr>QueryWeatherDb Running (Screenshot)</vt:lpstr>
      <vt:lpstr>Query to retrieve lowest and highest temperatures</vt:lpstr>
      <vt:lpstr>Code to Query to retrieve all clear days</vt:lpstr>
      <vt:lpstr>Query to retrieve all clear days</vt:lpstr>
      <vt:lpstr>Extracting Data Into a CSV File</vt:lpstr>
      <vt:lpstr>Extract Temperature and Humidity to CSV (Screenshot)</vt:lpstr>
      <vt:lpstr>Accessing CSV Data with Microsoft Excel (Screenshot)</vt:lpstr>
      <vt:lpstr>Temperature and Humidity Chart Week 1 (Graph)</vt:lpstr>
      <vt:lpstr>Temperature and Humidity Chart Week 2 (Graph)</vt:lpstr>
      <vt:lpstr>Using PANDAS and matplotlib in Python</vt:lpstr>
      <vt:lpstr>Compare Periods Plot</vt:lpstr>
      <vt:lpstr>Histogram of Humidity</vt:lpstr>
      <vt:lpstr>Analysis – Who grows faster, Hulu Vs. Netflix? </vt:lpstr>
      <vt:lpstr>Weather Prediction Based on Data</vt:lpstr>
      <vt:lpstr>Conclusion</vt:lpstr>
      <vt:lpstr>Career Skills</vt:lpstr>
      <vt:lpstr>Project Challenges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Weather Data Analytics Project</dc:title>
  <dc:creator>n a</dc:creator>
  <cp:lastModifiedBy>n a</cp:lastModifiedBy>
  <cp:revision>3</cp:revision>
  <dcterms:created xsi:type="dcterms:W3CDTF">2022-06-22T00:01:20Z</dcterms:created>
  <dcterms:modified xsi:type="dcterms:W3CDTF">2022-06-24T00:22:48Z</dcterms:modified>
</cp:coreProperties>
</file>