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handoutMasterIdLst>
    <p:handoutMasterId r:id="rId38"/>
  </p:handoutMasterIdLst>
  <p:sldIdLst>
    <p:sldId id="256" r:id="rId5"/>
    <p:sldId id="257" r:id="rId6"/>
    <p:sldId id="278" r:id="rId7"/>
    <p:sldId id="287" r:id="rId8"/>
    <p:sldId id="289" r:id="rId9"/>
    <p:sldId id="258" r:id="rId10"/>
    <p:sldId id="288" r:id="rId11"/>
    <p:sldId id="305" r:id="rId12"/>
    <p:sldId id="306" r:id="rId13"/>
    <p:sldId id="307" r:id="rId14"/>
    <p:sldId id="308" r:id="rId15"/>
    <p:sldId id="290" r:id="rId16"/>
    <p:sldId id="291" r:id="rId17"/>
    <p:sldId id="309" r:id="rId18"/>
    <p:sldId id="293" r:id="rId19"/>
    <p:sldId id="310" r:id="rId20"/>
    <p:sldId id="311" r:id="rId21"/>
    <p:sldId id="296" r:id="rId22"/>
    <p:sldId id="312" r:id="rId23"/>
    <p:sldId id="313" r:id="rId24"/>
    <p:sldId id="299" r:id="rId25"/>
    <p:sldId id="314" r:id="rId26"/>
    <p:sldId id="315" r:id="rId27"/>
    <p:sldId id="302" r:id="rId28"/>
    <p:sldId id="316" r:id="rId29"/>
    <p:sldId id="317" r:id="rId30"/>
    <p:sldId id="303" r:id="rId31"/>
    <p:sldId id="280" r:id="rId32"/>
    <p:sldId id="281" r:id="rId33"/>
    <p:sldId id="282" r:id="rId34"/>
    <p:sldId id="266" r:id="rId35"/>
    <p:sldId id="27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4" autoAdjust="0"/>
    <p:restoredTop sz="90655" autoAdjust="0"/>
  </p:normalViewPr>
  <p:slideViewPr>
    <p:cSldViewPr snapToGrid="0">
      <p:cViewPr varScale="1">
        <p:scale>
          <a:sx n="106" d="100"/>
          <a:sy n="106" d="100"/>
        </p:scale>
        <p:origin x="786" y="102"/>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8/31/2024</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8/31/2024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3643604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2974415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1670830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237010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1521217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3461804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16</a:t>
            </a:fld>
            <a:endParaRPr lang="en-US" dirty="0"/>
          </a:p>
        </p:txBody>
      </p:sp>
    </p:spTree>
    <p:extLst>
      <p:ext uri="{BB962C8B-B14F-4D97-AF65-F5344CB8AC3E}">
        <p14:creationId xmlns:p14="http://schemas.microsoft.com/office/powerpoint/2010/main" val="1933295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17</a:t>
            </a:fld>
            <a:endParaRPr lang="en-US" dirty="0"/>
          </a:p>
        </p:txBody>
      </p:sp>
    </p:spTree>
    <p:extLst>
      <p:ext uri="{BB962C8B-B14F-4D97-AF65-F5344CB8AC3E}">
        <p14:creationId xmlns:p14="http://schemas.microsoft.com/office/powerpoint/2010/main" val="234612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3506456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19</a:t>
            </a:fld>
            <a:endParaRPr lang="en-US" dirty="0"/>
          </a:p>
        </p:txBody>
      </p:sp>
    </p:spTree>
    <p:extLst>
      <p:ext uri="{BB962C8B-B14F-4D97-AF65-F5344CB8AC3E}">
        <p14:creationId xmlns:p14="http://schemas.microsoft.com/office/powerpoint/2010/main" val="209281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4040438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20</a:t>
            </a:fld>
            <a:endParaRPr lang="en-US" dirty="0"/>
          </a:p>
        </p:txBody>
      </p:sp>
    </p:spTree>
    <p:extLst>
      <p:ext uri="{BB962C8B-B14F-4D97-AF65-F5344CB8AC3E}">
        <p14:creationId xmlns:p14="http://schemas.microsoft.com/office/powerpoint/2010/main" val="4004591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21</a:t>
            </a:fld>
            <a:endParaRPr lang="en-US" dirty="0"/>
          </a:p>
        </p:txBody>
      </p:sp>
    </p:spTree>
    <p:extLst>
      <p:ext uri="{BB962C8B-B14F-4D97-AF65-F5344CB8AC3E}">
        <p14:creationId xmlns:p14="http://schemas.microsoft.com/office/powerpoint/2010/main" val="3090501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22</a:t>
            </a:fld>
            <a:endParaRPr lang="en-US" dirty="0"/>
          </a:p>
        </p:txBody>
      </p:sp>
    </p:spTree>
    <p:extLst>
      <p:ext uri="{BB962C8B-B14F-4D97-AF65-F5344CB8AC3E}">
        <p14:creationId xmlns:p14="http://schemas.microsoft.com/office/powerpoint/2010/main" val="2397448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23</a:t>
            </a:fld>
            <a:endParaRPr lang="en-US" dirty="0"/>
          </a:p>
        </p:txBody>
      </p:sp>
    </p:spTree>
    <p:extLst>
      <p:ext uri="{BB962C8B-B14F-4D97-AF65-F5344CB8AC3E}">
        <p14:creationId xmlns:p14="http://schemas.microsoft.com/office/powerpoint/2010/main" val="2139374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24</a:t>
            </a:fld>
            <a:endParaRPr lang="en-US" dirty="0"/>
          </a:p>
        </p:txBody>
      </p:sp>
    </p:spTree>
    <p:extLst>
      <p:ext uri="{BB962C8B-B14F-4D97-AF65-F5344CB8AC3E}">
        <p14:creationId xmlns:p14="http://schemas.microsoft.com/office/powerpoint/2010/main" val="1042394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25</a:t>
            </a:fld>
            <a:endParaRPr lang="en-US" dirty="0"/>
          </a:p>
        </p:txBody>
      </p:sp>
    </p:spTree>
    <p:extLst>
      <p:ext uri="{BB962C8B-B14F-4D97-AF65-F5344CB8AC3E}">
        <p14:creationId xmlns:p14="http://schemas.microsoft.com/office/powerpoint/2010/main" val="3277605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26</a:t>
            </a:fld>
            <a:endParaRPr lang="en-US" dirty="0"/>
          </a:p>
        </p:txBody>
      </p:sp>
    </p:spTree>
    <p:extLst>
      <p:ext uri="{BB962C8B-B14F-4D97-AF65-F5344CB8AC3E}">
        <p14:creationId xmlns:p14="http://schemas.microsoft.com/office/powerpoint/2010/main" val="2911719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27</a:t>
            </a:fld>
            <a:endParaRPr lang="en-US" dirty="0"/>
          </a:p>
        </p:txBody>
      </p:sp>
    </p:spTree>
    <p:extLst>
      <p:ext uri="{BB962C8B-B14F-4D97-AF65-F5344CB8AC3E}">
        <p14:creationId xmlns:p14="http://schemas.microsoft.com/office/powerpoint/2010/main" val="320871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28</a:t>
            </a:fld>
            <a:endParaRPr lang="en-US" dirty="0"/>
          </a:p>
        </p:txBody>
      </p:sp>
    </p:spTree>
    <p:extLst>
      <p:ext uri="{BB962C8B-B14F-4D97-AF65-F5344CB8AC3E}">
        <p14:creationId xmlns:p14="http://schemas.microsoft.com/office/powerpoint/2010/main" val="2066144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29</a:t>
            </a:fld>
            <a:endParaRPr lang="en-US" dirty="0"/>
          </a:p>
        </p:txBody>
      </p:sp>
    </p:spTree>
    <p:extLst>
      <p:ext uri="{BB962C8B-B14F-4D97-AF65-F5344CB8AC3E}">
        <p14:creationId xmlns:p14="http://schemas.microsoft.com/office/powerpoint/2010/main" val="102532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2182522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30</a:t>
            </a:fld>
            <a:endParaRPr lang="en-US" dirty="0"/>
          </a:p>
        </p:txBody>
      </p:sp>
    </p:spTree>
    <p:extLst>
      <p:ext uri="{BB962C8B-B14F-4D97-AF65-F5344CB8AC3E}">
        <p14:creationId xmlns:p14="http://schemas.microsoft.com/office/powerpoint/2010/main" val="236659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31</a:t>
            </a:fld>
            <a:endParaRPr lang="en-US" dirty="0"/>
          </a:p>
        </p:txBody>
      </p:sp>
    </p:spTree>
    <p:extLst>
      <p:ext uri="{BB962C8B-B14F-4D97-AF65-F5344CB8AC3E}">
        <p14:creationId xmlns:p14="http://schemas.microsoft.com/office/powerpoint/2010/main" val="3105683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32</a:t>
            </a:fld>
            <a:endParaRPr lang="en-US" dirty="0"/>
          </a:p>
        </p:txBody>
      </p:sp>
    </p:spTree>
    <p:extLst>
      <p:ext uri="{BB962C8B-B14F-4D97-AF65-F5344CB8AC3E}">
        <p14:creationId xmlns:p14="http://schemas.microsoft.com/office/powerpoint/2010/main" val="70268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1563049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3012227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2843954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1927091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69254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4200209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32.xml"/><Relationship Id="rId3" Type="http://schemas.openxmlformats.org/officeDocument/2006/relationships/slide" Target="slide3.xml"/><Relationship Id="rId7" Type="http://schemas.openxmlformats.org/officeDocument/2006/relationships/slide" Target="slide18.xml"/><Relationship Id="rId12" Type="http://schemas.openxmlformats.org/officeDocument/2006/relationships/slide" Target="slide3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30.xml"/><Relationship Id="rId5" Type="http://schemas.openxmlformats.org/officeDocument/2006/relationships/slide" Target="slide12.xml"/><Relationship Id="rId10" Type="http://schemas.openxmlformats.org/officeDocument/2006/relationships/slide" Target="slide29.xml"/><Relationship Id="rId4" Type="http://schemas.openxmlformats.org/officeDocument/2006/relationships/slide" Target="slide5.xml"/><Relationship Id="rId9"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41918" y="3329790"/>
            <a:ext cx="5227999" cy="3200400"/>
          </a:xfrm>
        </p:spPr>
        <p:txBody>
          <a:bodyPr anchor="ctr"/>
          <a:lstStyle/>
          <a:p>
            <a:r>
              <a:rPr lang="en-US" b="1" dirty="0"/>
              <a:t>CIS355a</a:t>
            </a:r>
          </a:p>
        </p:txBody>
      </p:sp>
      <p:sp>
        <p:nvSpPr>
          <p:cNvPr id="3" name="TextBox 2">
            <a:extLst>
              <a:ext uri="{FF2B5EF4-FFF2-40B4-BE49-F238E27FC236}">
                <a16:creationId xmlns:a16="http://schemas.microsoft.com/office/drawing/2014/main" id="{A242442D-060C-3C1F-1B36-EDA90004B725}"/>
              </a:ext>
            </a:extLst>
          </p:cNvPr>
          <p:cNvSpPr txBox="1"/>
          <p:nvPr/>
        </p:nvSpPr>
        <p:spPr>
          <a:xfrm>
            <a:off x="6441917" y="5024674"/>
            <a:ext cx="5073807" cy="369332"/>
          </a:xfrm>
          <a:prstGeom prst="rect">
            <a:avLst/>
          </a:prstGeom>
          <a:noFill/>
        </p:spPr>
        <p:txBody>
          <a:bodyPr wrap="square" rtlCol="0">
            <a:spAutoFit/>
          </a:bodyPr>
          <a:lstStyle/>
          <a:p>
            <a:r>
              <a:rPr lang="en-US" b="1" dirty="0"/>
              <a:t>Business Application Programming - Final Project</a:t>
            </a:r>
            <a:endParaRPr lang="en-US" dirty="0"/>
          </a:p>
        </p:txBody>
      </p:sp>
      <p:sp>
        <p:nvSpPr>
          <p:cNvPr id="4" name="TextBox 3">
            <a:extLst>
              <a:ext uri="{FF2B5EF4-FFF2-40B4-BE49-F238E27FC236}">
                <a16:creationId xmlns:a16="http://schemas.microsoft.com/office/drawing/2014/main" id="{55ECB4D3-1DD7-885D-F78A-59AC2D0A2B48}"/>
              </a:ext>
            </a:extLst>
          </p:cNvPr>
          <p:cNvSpPr txBox="1"/>
          <p:nvPr/>
        </p:nvSpPr>
        <p:spPr>
          <a:xfrm>
            <a:off x="8469895" y="5394006"/>
            <a:ext cx="2062872" cy="1169551"/>
          </a:xfrm>
          <a:prstGeom prst="rect">
            <a:avLst/>
          </a:prstGeom>
          <a:noFill/>
        </p:spPr>
        <p:txBody>
          <a:bodyPr wrap="none" rtlCol="0">
            <a:spAutoFit/>
          </a:bodyPr>
          <a:lstStyle/>
          <a:p>
            <a:r>
              <a:rPr lang="en-US" sz="1400" dirty="0"/>
              <a:t>Nicholas Allen</a:t>
            </a:r>
          </a:p>
          <a:p>
            <a:r>
              <a:rPr lang="en-US" sz="1400" dirty="0"/>
              <a:t>    8.30.2024</a:t>
            </a:r>
          </a:p>
          <a:p>
            <a:r>
              <a:rPr lang="en-US" sz="1400" dirty="0"/>
              <a:t>    DeVry University</a:t>
            </a:r>
          </a:p>
          <a:p>
            <a:r>
              <a:rPr lang="en-US" sz="1400" dirty="0"/>
              <a:t>    July/Aug 2024 Session</a:t>
            </a:r>
          </a:p>
          <a:p>
            <a:r>
              <a:rPr lang="en-US" sz="1400" dirty="0"/>
              <a:t>    Professor Rick Bird</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1055C-5E33-5D21-2A6E-21827FA88ED3}"/>
              </a:ext>
            </a:extLst>
          </p:cNvPr>
          <p:cNvSpPr>
            <a:spLocks noGrp="1"/>
          </p:cNvSpPr>
          <p:nvPr>
            <p:ph type="title"/>
          </p:nvPr>
        </p:nvSpPr>
        <p:spPr>
          <a:xfrm>
            <a:off x="838201" y="895350"/>
            <a:ext cx="3493654" cy="1917700"/>
          </a:xfrm>
        </p:spPr>
        <p:txBody>
          <a:bodyPr>
            <a:normAutofit/>
          </a:bodyPr>
          <a:lstStyle/>
          <a:p>
            <a:r>
              <a:rPr lang="en-US" dirty="0"/>
              <a:t>Wireframe – Information Panel</a:t>
            </a:r>
          </a:p>
        </p:txBody>
      </p:sp>
      <p:sp>
        <p:nvSpPr>
          <p:cNvPr id="6" name="Text Placeholder 5">
            <a:extLst>
              <a:ext uri="{FF2B5EF4-FFF2-40B4-BE49-F238E27FC236}">
                <a16:creationId xmlns:a16="http://schemas.microsoft.com/office/drawing/2014/main" id="{B587B122-1579-FDB8-443B-F05E622163C3}"/>
              </a:ext>
            </a:extLst>
          </p:cNvPr>
          <p:cNvSpPr>
            <a:spLocks noGrp="1"/>
          </p:cNvSpPr>
          <p:nvPr>
            <p:ph sz="half" idx="16"/>
          </p:nvPr>
        </p:nvSpPr>
        <p:spPr>
          <a:xfrm>
            <a:off x="838200" y="2813049"/>
            <a:ext cx="3247662" cy="3238499"/>
          </a:xfrm>
        </p:spPr>
        <p:txBody>
          <a:bodyPr>
            <a:normAutofit lnSpcReduction="10000"/>
          </a:bodyPr>
          <a:lstStyle/>
          <a:p>
            <a:r>
              <a:rPr lang="en-US" dirty="0"/>
              <a:t>The next panel to build out is the “Information” panel.</a:t>
            </a:r>
          </a:p>
          <a:p>
            <a:r>
              <a:rPr lang="en-US" dirty="0"/>
              <a:t>This panel has labels like the “Welcome” panel but also contains a few different components. Here we have text boxes, a text area, and a button.</a:t>
            </a:r>
          </a:p>
          <a:p>
            <a:r>
              <a:rPr lang="en-US" dirty="0"/>
              <a:t>We need to collect the customers information and submit the order.</a:t>
            </a:r>
          </a:p>
        </p:txBody>
      </p:sp>
      <p:sp>
        <p:nvSpPr>
          <p:cNvPr id="5" name="Slide Number Placeholder 4">
            <a:extLst>
              <a:ext uri="{FF2B5EF4-FFF2-40B4-BE49-F238E27FC236}">
                <a16:creationId xmlns:a16="http://schemas.microsoft.com/office/drawing/2014/main" id="{E74B0ADB-527F-A58C-9372-D8502ED6F91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10</a:t>
            </a:fld>
            <a:endParaRPr lang="en-US" dirty="0"/>
          </a:p>
        </p:txBody>
      </p:sp>
      <p:pic>
        <p:nvPicPr>
          <p:cNvPr id="7" name="Picture 6">
            <a:extLst>
              <a:ext uri="{FF2B5EF4-FFF2-40B4-BE49-F238E27FC236}">
                <a16:creationId xmlns:a16="http://schemas.microsoft.com/office/drawing/2014/main" id="{B69D0961-C29C-80EA-AFF7-A61C7B00BD1A}"/>
              </a:ext>
            </a:extLst>
          </p:cNvPr>
          <p:cNvPicPr>
            <a:picLocks noChangeAspect="1"/>
          </p:cNvPicPr>
          <p:nvPr/>
        </p:nvPicPr>
        <p:blipFill>
          <a:blip r:embed="rId3"/>
          <a:stretch>
            <a:fillRect/>
          </a:stretch>
        </p:blipFill>
        <p:spPr>
          <a:xfrm>
            <a:off x="4652144" y="1514752"/>
            <a:ext cx="6907992" cy="4536796"/>
          </a:xfrm>
          <a:prstGeom prst="rect">
            <a:avLst/>
          </a:prstGeom>
        </p:spPr>
      </p:pic>
    </p:spTree>
    <p:extLst>
      <p:ext uri="{BB962C8B-B14F-4D97-AF65-F5344CB8AC3E}">
        <p14:creationId xmlns:p14="http://schemas.microsoft.com/office/powerpoint/2010/main" val="3638299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9F4ABD-8965-A9AF-363D-2B4B03F3834B}"/>
              </a:ext>
            </a:extLst>
          </p:cNvPr>
          <p:cNvPicPr>
            <a:picLocks noChangeAspect="1"/>
          </p:cNvPicPr>
          <p:nvPr/>
        </p:nvPicPr>
        <p:blipFill>
          <a:blip r:embed="rId3"/>
          <a:stretch>
            <a:fillRect/>
          </a:stretch>
        </p:blipFill>
        <p:spPr>
          <a:xfrm>
            <a:off x="4601479" y="1514752"/>
            <a:ext cx="6922051" cy="4536796"/>
          </a:xfrm>
          <a:prstGeom prst="rect">
            <a:avLst/>
          </a:prstGeom>
        </p:spPr>
      </p:pic>
      <p:sp>
        <p:nvSpPr>
          <p:cNvPr id="3" name="Title 2">
            <a:extLst>
              <a:ext uri="{FF2B5EF4-FFF2-40B4-BE49-F238E27FC236}">
                <a16:creationId xmlns:a16="http://schemas.microsoft.com/office/drawing/2014/main" id="{4321055C-5E33-5D21-2A6E-21827FA88ED3}"/>
              </a:ext>
            </a:extLst>
          </p:cNvPr>
          <p:cNvSpPr>
            <a:spLocks noGrp="1"/>
          </p:cNvSpPr>
          <p:nvPr>
            <p:ph type="title"/>
          </p:nvPr>
        </p:nvSpPr>
        <p:spPr>
          <a:xfrm>
            <a:off x="838201" y="895350"/>
            <a:ext cx="3493654" cy="1917700"/>
          </a:xfrm>
        </p:spPr>
        <p:txBody>
          <a:bodyPr>
            <a:normAutofit/>
          </a:bodyPr>
          <a:lstStyle/>
          <a:p>
            <a:r>
              <a:rPr lang="en-US" dirty="0"/>
              <a:t>Wireframe – Customer List Panel</a:t>
            </a:r>
          </a:p>
        </p:txBody>
      </p:sp>
      <p:sp>
        <p:nvSpPr>
          <p:cNvPr id="6" name="Text Placeholder 5">
            <a:extLst>
              <a:ext uri="{FF2B5EF4-FFF2-40B4-BE49-F238E27FC236}">
                <a16:creationId xmlns:a16="http://schemas.microsoft.com/office/drawing/2014/main" id="{B587B122-1579-FDB8-443B-F05E622163C3}"/>
              </a:ext>
            </a:extLst>
          </p:cNvPr>
          <p:cNvSpPr>
            <a:spLocks noGrp="1"/>
          </p:cNvSpPr>
          <p:nvPr>
            <p:ph sz="half" idx="16"/>
          </p:nvPr>
        </p:nvSpPr>
        <p:spPr>
          <a:xfrm>
            <a:off x="838200" y="2813049"/>
            <a:ext cx="3247662" cy="3238499"/>
          </a:xfrm>
        </p:spPr>
        <p:txBody>
          <a:bodyPr>
            <a:normAutofit fontScale="85000" lnSpcReduction="10000"/>
          </a:bodyPr>
          <a:lstStyle/>
          <a:p>
            <a:r>
              <a:rPr lang="en-US" dirty="0"/>
              <a:t>The final panel to build out is the “Customer List” panel.</a:t>
            </a:r>
          </a:p>
          <a:p>
            <a:r>
              <a:rPr lang="en-US" dirty="0"/>
              <a:t>As labels are need to identify what information is requested or displayed in what area, we see they are also used here. Now, this panel looks like it’s just two more text areas but the one on the left (Customer List) is going to be a list box when we program it.</a:t>
            </a:r>
          </a:p>
          <a:p>
            <a:r>
              <a:rPr lang="en-US" dirty="0"/>
              <a:t>Here we can view customer information, load the customer list, and remove customers from the list.</a:t>
            </a:r>
          </a:p>
        </p:txBody>
      </p:sp>
      <p:sp>
        <p:nvSpPr>
          <p:cNvPr id="5" name="Slide Number Placeholder 4">
            <a:extLst>
              <a:ext uri="{FF2B5EF4-FFF2-40B4-BE49-F238E27FC236}">
                <a16:creationId xmlns:a16="http://schemas.microsoft.com/office/drawing/2014/main" id="{E74B0ADB-527F-A58C-9372-D8502ED6F91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11</a:t>
            </a:fld>
            <a:endParaRPr lang="en-US" dirty="0"/>
          </a:p>
        </p:txBody>
      </p:sp>
    </p:spTree>
    <p:extLst>
      <p:ext uri="{BB962C8B-B14F-4D97-AF65-F5344CB8AC3E}">
        <p14:creationId xmlns:p14="http://schemas.microsoft.com/office/powerpoint/2010/main" val="3141634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CEAAD7-A3CB-236A-D085-965168129CB3}"/>
              </a:ext>
            </a:extLst>
          </p:cNvPr>
          <p:cNvSpPr>
            <a:spLocks noGrp="1"/>
          </p:cNvSpPr>
          <p:nvPr>
            <p:ph type="ctrTitle"/>
          </p:nvPr>
        </p:nvSpPr>
        <p:spPr>
          <a:xfrm>
            <a:off x="6991350" y="487018"/>
            <a:ext cx="4179570" cy="3377354"/>
          </a:xfrm>
        </p:spPr>
        <p:txBody>
          <a:bodyPr/>
          <a:lstStyle/>
          <a:p>
            <a:r>
              <a:rPr lang="en-US" dirty="0"/>
              <a:t>Week 2</a:t>
            </a:r>
          </a:p>
        </p:txBody>
      </p:sp>
      <p:sp>
        <p:nvSpPr>
          <p:cNvPr id="8" name="TextBox 7">
            <a:extLst>
              <a:ext uri="{FF2B5EF4-FFF2-40B4-BE49-F238E27FC236}">
                <a16:creationId xmlns:a16="http://schemas.microsoft.com/office/drawing/2014/main" id="{CE2ACB39-B105-88D4-4131-295D3620D7E6}"/>
              </a:ext>
            </a:extLst>
          </p:cNvPr>
          <p:cNvSpPr txBox="1"/>
          <p:nvPr/>
        </p:nvSpPr>
        <p:spPr>
          <a:xfrm>
            <a:off x="6991350" y="3864372"/>
            <a:ext cx="3546884" cy="923330"/>
          </a:xfrm>
          <a:prstGeom prst="rect">
            <a:avLst/>
          </a:prstGeom>
          <a:noFill/>
        </p:spPr>
        <p:txBody>
          <a:bodyPr wrap="square" rtlCol="0">
            <a:spAutoFit/>
          </a:bodyPr>
          <a:lstStyle/>
          <a:p>
            <a:r>
              <a:rPr lang="en-US" dirty="0">
                <a:solidFill>
                  <a:schemeClr val="bg2"/>
                </a:solidFill>
              </a:rPr>
              <a:t>Using NetBeans to create the Customer class and the “Information” panel GUI</a:t>
            </a:r>
          </a:p>
        </p:txBody>
      </p:sp>
      <p:sp>
        <p:nvSpPr>
          <p:cNvPr id="2" name="TextBox 1">
            <a:extLst>
              <a:ext uri="{FF2B5EF4-FFF2-40B4-BE49-F238E27FC236}">
                <a16:creationId xmlns:a16="http://schemas.microsoft.com/office/drawing/2014/main" id="{4E47A223-6221-28BC-1DF3-C5AC80C32D4C}"/>
              </a:ext>
            </a:extLst>
          </p:cNvPr>
          <p:cNvSpPr txBox="1"/>
          <p:nvPr/>
        </p:nvSpPr>
        <p:spPr>
          <a:xfrm>
            <a:off x="9868277" y="6192570"/>
            <a:ext cx="1753750" cy="369332"/>
          </a:xfrm>
          <a:prstGeom prst="rect">
            <a:avLst/>
          </a:prstGeom>
          <a:noFill/>
        </p:spPr>
        <p:txBody>
          <a:bodyPr wrap="non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Back to Agenda</a:t>
            </a:r>
            <a:endParaRPr lang="en-US" dirty="0">
              <a:solidFill>
                <a:schemeClr val="bg1"/>
              </a:solidFill>
            </a:endParaRPr>
          </a:p>
        </p:txBody>
      </p:sp>
    </p:spTree>
    <p:extLst>
      <p:ext uri="{BB962C8B-B14F-4D97-AF65-F5344CB8AC3E}">
        <p14:creationId xmlns:p14="http://schemas.microsoft.com/office/powerpoint/2010/main" val="1395762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2121177"/>
          </a:xfrm>
        </p:spPr>
        <p:txBody>
          <a:bodyPr/>
          <a:lstStyle/>
          <a:p>
            <a:r>
              <a:rPr lang="en-US" dirty="0"/>
              <a:t>Week 2</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88" y="2763078"/>
            <a:ext cx="7288212" cy="3407051"/>
          </a:xfrm>
        </p:spPr>
        <p:txBody>
          <a:bodyPr>
            <a:noAutofit/>
          </a:bodyPr>
          <a:lstStyle/>
          <a:p>
            <a:r>
              <a:rPr lang="en-US" sz="1150" dirty="0"/>
              <a:t>Creating the Customer class</a:t>
            </a:r>
          </a:p>
          <a:p>
            <a:pPr lvl="1"/>
            <a:r>
              <a:rPr lang="en-US" sz="1150" dirty="0"/>
              <a:t>Starting off, we created a new GUI project in NetBeans. After adding a new Java class to the project, we began creating the customer class. Creating the constructors, adding the attributes, behaviors, and finally the getters and setters. We use the UML Class diagram that we created in week 1 to gather what the Customer Class code will look like. We need public methods for each of the behaviors, while the attributes need to stay private, and use public getter and setter methods for access.</a:t>
            </a:r>
          </a:p>
          <a:p>
            <a:r>
              <a:rPr lang="en-US" sz="1150" dirty="0"/>
              <a:t>Creating the GUI for the “Information” panel</a:t>
            </a:r>
          </a:p>
          <a:p>
            <a:pPr lvl="1"/>
            <a:r>
              <a:rPr lang="en-US" sz="1150" dirty="0"/>
              <a:t>We need to add a new </a:t>
            </a:r>
            <a:r>
              <a:rPr lang="en-US" sz="1150" dirty="0" err="1"/>
              <a:t>JFrame</a:t>
            </a:r>
            <a:r>
              <a:rPr lang="en-US" sz="1150" dirty="0"/>
              <a:t> Form this time. This gives us the ability to use NetBeans built in GUI editor. Following the Wireframe Diagram that we created in week 1, we begin to flesh out the “Information” panel. We do not have a tabbed panel in out project yet, as we are building each panel in a different </a:t>
            </a:r>
            <a:r>
              <a:rPr lang="en-US" sz="1150" dirty="0" err="1"/>
              <a:t>JFrame</a:t>
            </a:r>
            <a:r>
              <a:rPr lang="en-US" sz="1150" dirty="0"/>
              <a:t> Form and then combining them in a later week. We add several </a:t>
            </a:r>
            <a:r>
              <a:rPr lang="en-US" sz="1150" dirty="0" err="1"/>
              <a:t>lables</a:t>
            </a:r>
            <a:r>
              <a:rPr lang="en-US" sz="1150" dirty="0"/>
              <a:t>, text boxes, buttons, and a text area. </a:t>
            </a:r>
          </a:p>
          <a:p>
            <a:pPr lvl="1"/>
            <a:r>
              <a:rPr lang="en-US" sz="1150" dirty="0"/>
              <a:t>Once finished with the GUI design we started in code. We learned how to validate the users input and respond accordingly. If all input was valid, we create a Customer object and store the customers information: </a:t>
            </a:r>
            <a:r>
              <a:rPr lang="en-US" sz="1150" dirty="0" err="1"/>
              <a:t>customerID</a:t>
            </a:r>
            <a:r>
              <a:rPr lang="en-US" sz="1150" dirty="0"/>
              <a:t>, name, address, </a:t>
            </a:r>
            <a:r>
              <a:rPr lang="en-US" sz="1150" dirty="0" err="1"/>
              <a:t>yardType</a:t>
            </a:r>
            <a:r>
              <a:rPr lang="en-US" sz="1150" dirty="0"/>
              <a:t>, length, width, and </a:t>
            </a:r>
            <a:r>
              <a:rPr lang="en-US" sz="1150" dirty="0" err="1"/>
              <a:t>totalCost</a:t>
            </a:r>
            <a:r>
              <a:rPr lang="en-US" sz="1150" dirty="0"/>
              <a:t>. We left the Submit button unfinished but display a message stating the method is not complete.</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13</a:t>
            </a:fld>
            <a:endParaRPr lang="en-US" dirty="0"/>
          </a:p>
        </p:txBody>
      </p:sp>
    </p:spTree>
    <p:extLst>
      <p:ext uri="{BB962C8B-B14F-4D97-AF65-F5344CB8AC3E}">
        <p14:creationId xmlns:p14="http://schemas.microsoft.com/office/powerpoint/2010/main" val="849053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1055C-5E33-5D21-2A6E-21827FA88ED3}"/>
              </a:ext>
            </a:extLst>
          </p:cNvPr>
          <p:cNvSpPr>
            <a:spLocks noGrp="1"/>
          </p:cNvSpPr>
          <p:nvPr>
            <p:ph type="title"/>
          </p:nvPr>
        </p:nvSpPr>
        <p:spPr>
          <a:xfrm>
            <a:off x="838201" y="895350"/>
            <a:ext cx="3493654" cy="1917700"/>
          </a:xfrm>
        </p:spPr>
        <p:txBody>
          <a:bodyPr>
            <a:normAutofit/>
          </a:bodyPr>
          <a:lstStyle/>
          <a:p>
            <a:r>
              <a:rPr lang="en-US" dirty="0"/>
              <a:t>NetBeans GUI– INFORMATION Panel</a:t>
            </a:r>
          </a:p>
        </p:txBody>
      </p:sp>
      <p:sp>
        <p:nvSpPr>
          <p:cNvPr id="6" name="Text Placeholder 5">
            <a:extLst>
              <a:ext uri="{FF2B5EF4-FFF2-40B4-BE49-F238E27FC236}">
                <a16:creationId xmlns:a16="http://schemas.microsoft.com/office/drawing/2014/main" id="{B587B122-1579-FDB8-443B-F05E622163C3}"/>
              </a:ext>
            </a:extLst>
          </p:cNvPr>
          <p:cNvSpPr>
            <a:spLocks noGrp="1"/>
          </p:cNvSpPr>
          <p:nvPr>
            <p:ph sz="half" idx="16"/>
          </p:nvPr>
        </p:nvSpPr>
        <p:spPr>
          <a:xfrm>
            <a:off x="838200" y="2813049"/>
            <a:ext cx="3247662" cy="3238499"/>
          </a:xfrm>
        </p:spPr>
        <p:txBody>
          <a:bodyPr>
            <a:normAutofit fontScale="92500" lnSpcReduction="10000"/>
          </a:bodyPr>
          <a:lstStyle/>
          <a:p>
            <a:r>
              <a:rPr lang="en-US" dirty="0"/>
              <a:t>The first GUI we make in this project is the “Information” panel. We build each panel as an individual </a:t>
            </a:r>
            <a:r>
              <a:rPr lang="en-US" dirty="0" err="1"/>
              <a:t>JFrame</a:t>
            </a:r>
            <a:r>
              <a:rPr lang="en-US" dirty="0"/>
              <a:t> form and combine them in a later week.</a:t>
            </a:r>
          </a:p>
          <a:p>
            <a:r>
              <a:rPr lang="en-US" dirty="0"/>
              <a:t>Here we use the Wireframe from week 1 to design the panel.</a:t>
            </a:r>
          </a:p>
          <a:p>
            <a:endParaRPr lang="en-US" dirty="0"/>
          </a:p>
          <a:p>
            <a:r>
              <a:rPr lang="en-US" dirty="0"/>
              <a:t>(Dark = design, Light = running)</a:t>
            </a:r>
          </a:p>
        </p:txBody>
      </p:sp>
      <p:sp>
        <p:nvSpPr>
          <p:cNvPr id="5" name="Slide Number Placeholder 4">
            <a:extLst>
              <a:ext uri="{FF2B5EF4-FFF2-40B4-BE49-F238E27FC236}">
                <a16:creationId xmlns:a16="http://schemas.microsoft.com/office/drawing/2014/main" id="{E74B0ADB-527F-A58C-9372-D8502ED6F91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14</a:t>
            </a:fld>
            <a:endParaRPr lang="en-US" dirty="0"/>
          </a:p>
        </p:txBody>
      </p:sp>
      <p:pic>
        <p:nvPicPr>
          <p:cNvPr id="7" name="Picture 6">
            <a:extLst>
              <a:ext uri="{FF2B5EF4-FFF2-40B4-BE49-F238E27FC236}">
                <a16:creationId xmlns:a16="http://schemas.microsoft.com/office/drawing/2014/main" id="{78F6CC61-EFD0-DF96-19F8-35D06DAFDBE4}"/>
              </a:ext>
            </a:extLst>
          </p:cNvPr>
          <p:cNvPicPr>
            <a:picLocks noChangeAspect="1"/>
          </p:cNvPicPr>
          <p:nvPr/>
        </p:nvPicPr>
        <p:blipFill>
          <a:blip r:embed="rId3"/>
          <a:stretch>
            <a:fillRect/>
          </a:stretch>
        </p:blipFill>
        <p:spPr>
          <a:xfrm>
            <a:off x="4486095" y="895350"/>
            <a:ext cx="5953956" cy="3162741"/>
          </a:xfrm>
          <a:prstGeom prst="rect">
            <a:avLst/>
          </a:prstGeom>
        </p:spPr>
      </p:pic>
      <p:pic>
        <p:nvPicPr>
          <p:cNvPr id="9" name="Picture 8">
            <a:extLst>
              <a:ext uri="{FF2B5EF4-FFF2-40B4-BE49-F238E27FC236}">
                <a16:creationId xmlns:a16="http://schemas.microsoft.com/office/drawing/2014/main" id="{26B4C9A6-86F8-E3E1-3741-C550E5ED9A42}"/>
              </a:ext>
            </a:extLst>
          </p:cNvPr>
          <p:cNvPicPr>
            <a:picLocks noChangeAspect="1"/>
          </p:cNvPicPr>
          <p:nvPr/>
        </p:nvPicPr>
        <p:blipFill>
          <a:blip r:embed="rId4"/>
          <a:stretch>
            <a:fillRect/>
          </a:stretch>
        </p:blipFill>
        <p:spPr>
          <a:xfrm>
            <a:off x="5778473" y="3012607"/>
            <a:ext cx="5582429" cy="3343742"/>
          </a:xfrm>
          <a:prstGeom prst="rect">
            <a:avLst/>
          </a:prstGeom>
        </p:spPr>
      </p:pic>
    </p:spTree>
    <p:extLst>
      <p:ext uri="{BB962C8B-B14F-4D97-AF65-F5344CB8AC3E}">
        <p14:creationId xmlns:p14="http://schemas.microsoft.com/office/powerpoint/2010/main" val="298628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CEAAD7-A3CB-236A-D085-965168129CB3}"/>
              </a:ext>
            </a:extLst>
          </p:cNvPr>
          <p:cNvSpPr>
            <a:spLocks noGrp="1"/>
          </p:cNvSpPr>
          <p:nvPr>
            <p:ph type="ctrTitle"/>
          </p:nvPr>
        </p:nvSpPr>
        <p:spPr>
          <a:xfrm>
            <a:off x="6991350" y="487018"/>
            <a:ext cx="4179570" cy="3377354"/>
          </a:xfrm>
        </p:spPr>
        <p:txBody>
          <a:bodyPr/>
          <a:lstStyle/>
          <a:p>
            <a:r>
              <a:rPr lang="en-US" dirty="0"/>
              <a:t>Week 3</a:t>
            </a:r>
          </a:p>
        </p:txBody>
      </p:sp>
      <p:sp>
        <p:nvSpPr>
          <p:cNvPr id="8" name="TextBox 7">
            <a:extLst>
              <a:ext uri="{FF2B5EF4-FFF2-40B4-BE49-F238E27FC236}">
                <a16:creationId xmlns:a16="http://schemas.microsoft.com/office/drawing/2014/main" id="{CE2ACB39-B105-88D4-4131-295D3620D7E6}"/>
              </a:ext>
            </a:extLst>
          </p:cNvPr>
          <p:cNvSpPr txBox="1"/>
          <p:nvPr/>
        </p:nvSpPr>
        <p:spPr>
          <a:xfrm>
            <a:off x="6991350" y="3864372"/>
            <a:ext cx="3546884" cy="646331"/>
          </a:xfrm>
          <a:prstGeom prst="rect">
            <a:avLst/>
          </a:prstGeom>
          <a:noFill/>
        </p:spPr>
        <p:txBody>
          <a:bodyPr wrap="square" rtlCol="0">
            <a:spAutoFit/>
          </a:bodyPr>
          <a:lstStyle/>
          <a:p>
            <a:r>
              <a:rPr lang="en-US" dirty="0">
                <a:solidFill>
                  <a:schemeClr val="bg2"/>
                </a:solidFill>
              </a:rPr>
              <a:t>Using NetBeans to create the “Welcome” panel GUI</a:t>
            </a:r>
          </a:p>
        </p:txBody>
      </p:sp>
      <p:sp>
        <p:nvSpPr>
          <p:cNvPr id="2" name="TextBox 1">
            <a:extLst>
              <a:ext uri="{FF2B5EF4-FFF2-40B4-BE49-F238E27FC236}">
                <a16:creationId xmlns:a16="http://schemas.microsoft.com/office/drawing/2014/main" id="{89ED084F-A386-4BB9-19F3-C081FDD81808}"/>
              </a:ext>
            </a:extLst>
          </p:cNvPr>
          <p:cNvSpPr txBox="1"/>
          <p:nvPr/>
        </p:nvSpPr>
        <p:spPr>
          <a:xfrm>
            <a:off x="9868277" y="6192570"/>
            <a:ext cx="1753750" cy="369332"/>
          </a:xfrm>
          <a:prstGeom prst="rect">
            <a:avLst/>
          </a:prstGeom>
          <a:noFill/>
        </p:spPr>
        <p:txBody>
          <a:bodyPr wrap="non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Back to Agenda</a:t>
            </a:r>
            <a:endParaRPr lang="en-US" dirty="0">
              <a:solidFill>
                <a:schemeClr val="bg1"/>
              </a:solidFill>
            </a:endParaRPr>
          </a:p>
        </p:txBody>
      </p:sp>
    </p:spTree>
    <p:extLst>
      <p:ext uri="{BB962C8B-B14F-4D97-AF65-F5344CB8AC3E}">
        <p14:creationId xmlns:p14="http://schemas.microsoft.com/office/powerpoint/2010/main" val="1609820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2121177"/>
          </a:xfrm>
        </p:spPr>
        <p:txBody>
          <a:bodyPr/>
          <a:lstStyle/>
          <a:p>
            <a:r>
              <a:rPr lang="en-US" dirty="0"/>
              <a:t>Week 3</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88" y="2763078"/>
            <a:ext cx="7288212" cy="3407051"/>
          </a:xfrm>
        </p:spPr>
        <p:txBody>
          <a:bodyPr>
            <a:noAutofit/>
          </a:bodyPr>
          <a:lstStyle/>
          <a:p>
            <a:r>
              <a:rPr lang="en-US" sz="1150" dirty="0"/>
              <a:t>Gathering resources</a:t>
            </a:r>
          </a:p>
          <a:p>
            <a:pPr lvl="1"/>
            <a:r>
              <a:rPr lang="en-US" sz="1150" dirty="0"/>
              <a:t>For the week 3 project, we will be creating the GUI for the “Welcome” panel. This panel has a label that contains an image, that we change depending on what radio button is selected, or not selected. This first step is to gather the resources and copy them into the project. Locating images on Google for academic use is allowed, so most any image you like will due.</a:t>
            </a:r>
          </a:p>
          <a:p>
            <a:r>
              <a:rPr lang="en-US" sz="1150" dirty="0"/>
              <a:t>Creating the GUI for the “Welcome” panel</a:t>
            </a:r>
          </a:p>
          <a:p>
            <a:pPr lvl="1"/>
            <a:r>
              <a:rPr lang="en-US" sz="1150" dirty="0"/>
              <a:t>Create a new </a:t>
            </a:r>
            <a:r>
              <a:rPr lang="en-US" sz="1150" dirty="0" err="1"/>
              <a:t>JFrame</a:t>
            </a:r>
            <a:r>
              <a:rPr lang="en-US" sz="1150" dirty="0"/>
              <a:t> Form, adding the appropriate labels, buttons, and menu items. We are going to add a couple buttons to act as a “reset” and to progress to the “Next” panel.</a:t>
            </a:r>
          </a:p>
          <a:p>
            <a:pPr lvl="1"/>
            <a:r>
              <a:rPr lang="en-US" sz="1150" dirty="0"/>
              <a:t>Coding consists of making the reset menu item call the same method and the button press, connecting the radio buttons to the button group and code to change the image upon selection, or back to “dirt” when the reset button/menu is clicked. While the Order &gt; Submit Order menu item displays a message saying it is still incomplete, the “Next” button loads and displays the “Information” </a:t>
            </a:r>
            <a:r>
              <a:rPr lang="en-US" sz="1150" dirty="0" err="1"/>
              <a:t>JFrame</a:t>
            </a:r>
            <a:r>
              <a:rPr lang="en-US" sz="1150" dirty="0"/>
              <a:t> that we created in week 2.</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16</a:t>
            </a:fld>
            <a:endParaRPr lang="en-US" dirty="0"/>
          </a:p>
        </p:txBody>
      </p:sp>
    </p:spTree>
    <p:extLst>
      <p:ext uri="{BB962C8B-B14F-4D97-AF65-F5344CB8AC3E}">
        <p14:creationId xmlns:p14="http://schemas.microsoft.com/office/powerpoint/2010/main" val="12088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1055C-5E33-5D21-2A6E-21827FA88ED3}"/>
              </a:ext>
            </a:extLst>
          </p:cNvPr>
          <p:cNvSpPr>
            <a:spLocks noGrp="1"/>
          </p:cNvSpPr>
          <p:nvPr>
            <p:ph type="title"/>
          </p:nvPr>
        </p:nvSpPr>
        <p:spPr>
          <a:xfrm>
            <a:off x="838201" y="895350"/>
            <a:ext cx="3493654" cy="1917700"/>
          </a:xfrm>
        </p:spPr>
        <p:txBody>
          <a:bodyPr>
            <a:normAutofit/>
          </a:bodyPr>
          <a:lstStyle/>
          <a:p>
            <a:r>
              <a:rPr lang="en-US" dirty="0"/>
              <a:t>NetBeans GUI– Welcome Panel</a:t>
            </a:r>
          </a:p>
        </p:txBody>
      </p:sp>
      <p:sp>
        <p:nvSpPr>
          <p:cNvPr id="6" name="Text Placeholder 5">
            <a:extLst>
              <a:ext uri="{FF2B5EF4-FFF2-40B4-BE49-F238E27FC236}">
                <a16:creationId xmlns:a16="http://schemas.microsoft.com/office/drawing/2014/main" id="{B587B122-1579-FDB8-443B-F05E622163C3}"/>
              </a:ext>
            </a:extLst>
          </p:cNvPr>
          <p:cNvSpPr>
            <a:spLocks noGrp="1"/>
          </p:cNvSpPr>
          <p:nvPr>
            <p:ph sz="half" idx="16"/>
          </p:nvPr>
        </p:nvSpPr>
        <p:spPr>
          <a:xfrm>
            <a:off x="838200" y="2813049"/>
            <a:ext cx="3247662" cy="3238499"/>
          </a:xfrm>
        </p:spPr>
        <p:txBody>
          <a:bodyPr>
            <a:normAutofit/>
          </a:bodyPr>
          <a:lstStyle/>
          <a:p>
            <a:r>
              <a:rPr lang="en-US" dirty="0"/>
              <a:t>The next GUI we make is the “Welcome” panel. This panel contains mainly labels, but also radio buttons, regular buttons, and menu items.</a:t>
            </a:r>
          </a:p>
          <a:p>
            <a:r>
              <a:rPr lang="en-US" dirty="0"/>
              <a:t>We use the Wireframe from week 1 to design the panel.</a:t>
            </a:r>
          </a:p>
          <a:p>
            <a:endParaRPr lang="en-US" dirty="0"/>
          </a:p>
          <a:p>
            <a:r>
              <a:rPr lang="en-US" dirty="0"/>
              <a:t>(Dark = design, Light = running)</a:t>
            </a:r>
          </a:p>
        </p:txBody>
      </p:sp>
      <p:sp>
        <p:nvSpPr>
          <p:cNvPr id="5" name="Slide Number Placeholder 4">
            <a:extLst>
              <a:ext uri="{FF2B5EF4-FFF2-40B4-BE49-F238E27FC236}">
                <a16:creationId xmlns:a16="http://schemas.microsoft.com/office/drawing/2014/main" id="{E74B0ADB-527F-A58C-9372-D8502ED6F91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17</a:t>
            </a:fld>
            <a:endParaRPr lang="en-US" dirty="0"/>
          </a:p>
        </p:txBody>
      </p:sp>
      <p:pic>
        <p:nvPicPr>
          <p:cNvPr id="4" name="Picture 3">
            <a:extLst>
              <a:ext uri="{FF2B5EF4-FFF2-40B4-BE49-F238E27FC236}">
                <a16:creationId xmlns:a16="http://schemas.microsoft.com/office/drawing/2014/main" id="{A2FA9F6C-7876-3014-2122-D08CDF7F47FE}"/>
              </a:ext>
            </a:extLst>
          </p:cNvPr>
          <p:cNvPicPr>
            <a:picLocks noChangeAspect="1"/>
          </p:cNvPicPr>
          <p:nvPr/>
        </p:nvPicPr>
        <p:blipFill>
          <a:blip r:embed="rId3"/>
          <a:stretch>
            <a:fillRect/>
          </a:stretch>
        </p:blipFill>
        <p:spPr>
          <a:xfrm>
            <a:off x="4517107" y="951795"/>
            <a:ext cx="6163535" cy="3391373"/>
          </a:xfrm>
          <a:prstGeom prst="rect">
            <a:avLst/>
          </a:prstGeom>
        </p:spPr>
      </p:pic>
      <p:pic>
        <p:nvPicPr>
          <p:cNvPr id="10" name="Picture 9">
            <a:extLst>
              <a:ext uri="{FF2B5EF4-FFF2-40B4-BE49-F238E27FC236}">
                <a16:creationId xmlns:a16="http://schemas.microsoft.com/office/drawing/2014/main" id="{88DE063D-134A-3F75-5771-5517606C3BE3}"/>
              </a:ext>
            </a:extLst>
          </p:cNvPr>
          <p:cNvPicPr>
            <a:picLocks noChangeAspect="1"/>
          </p:cNvPicPr>
          <p:nvPr/>
        </p:nvPicPr>
        <p:blipFill>
          <a:blip r:embed="rId4"/>
          <a:stretch>
            <a:fillRect/>
          </a:stretch>
        </p:blipFill>
        <p:spPr>
          <a:xfrm>
            <a:off x="5527930" y="3012607"/>
            <a:ext cx="5832972" cy="3343742"/>
          </a:xfrm>
          <a:prstGeom prst="rect">
            <a:avLst/>
          </a:prstGeom>
        </p:spPr>
      </p:pic>
    </p:spTree>
    <p:extLst>
      <p:ext uri="{BB962C8B-B14F-4D97-AF65-F5344CB8AC3E}">
        <p14:creationId xmlns:p14="http://schemas.microsoft.com/office/powerpoint/2010/main" val="4057701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CEAAD7-A3CB-236A-D085-965168129CB3}"/>
              </a:ext>
            </a:extLst>
          </p:cNvPr>
          <p:cNvSpPr>
            <a:spLocks noGrp="1"/>
          </p:cNvSpPr>
          <p:nvPr>
            <p:ph type="ctrTitle"/>
          </p:nvPr>
        </p:nvSpPr>
        <p:spPr>
          <a:xfrm>
            <a:off x="6991350" y="487018"/>
            <a:ext cx="4179570" cy="3377354"/>
          </a:xfrm>
        </p:spPr>
        <p:txBody>
          <a:bodyPr/>
          <a:lstStyle/>
          <a:p>
            <a:r>
              <a:rPr lang="en-US" dirty="0"/>
              <a:t>Week 4</a:t>
            </a:r>
          </a:p>
        </p:txBody>
      </p:sp>
      <p:sp>
        <p:nvSpPr>
          <p:cNvPr id="8" name="TextBox 7">
            <a:extLst>
              <a:ext uri="{FF2B5EF4-FFF2-40B4-BE49-F238E27FC236}">
                <a16:creationId xmlns:a16="http://schemas.microsoft.com/office/drawing/2014/main" id="{CE2ACB39-B105-88D4-4131-295D3620D7E6}"/>
              </a:ext>
            </a:extLst>
          </p:cNvPr>
          <p:cNvSpPr txBox="1"/>
          <p:nvPr/>
        </p:nvSpPr>
        <p:spPr>
          <a:xfrm>
            <a:off x="6991350" y="3864372"/>
            <a:ext cx="3546884" cy="923330"/>
          </a:xfrm>
          <a:prstGeom prst="rect">
            <a:avLst/>
          </a:prstGeom>
          <a:noFill/>
        </p:spPr>
        <p:txBody>
          <a:bodyPr wrap="square" rtlCol="0">
            <a:spAutoFit/>
          </a:bodyPr>
          <a:lstStyle/>
          <a:p>
            <a:r>
              <a:rPr lang="en-US" dirty="0">
                <a:solidFill>
                  <a:schemeClr val="bg2"/>
                </a:solidFill>
              </a:rPr>
              <a:t>Using NetBeans to create the “Customer List” panel GUI and combine panels into a tab panel</a:t>
            </a:r>
          </a:p>
        </p:txBody>
      </p:sp>
      <p:sp>
        <p:nvSpPr>
          <p:cNvPr id="2" name="TextBox 1">
            <a:extLst>
              <a:ext uri="{FF2B5EF4-FFF2-40B4-BE49-F238E27FC236}">
                <a16:creationId xmlns:a16="http://schemas.microsoft.com/office/drawing/2014/main" id="{C15A425F-CCE3-1937-314B-8E59DC28A67F}"/>
              </a:ext>
            </a:extLst>
          </p:cNvPr>
          <p:cNvSpPr txBox="1"/>
          <p:nvPr/>
        </p:nvSpPr>
        <p:spPr>
          <a:xfrm>
            <a:off x="9868277" y="6192570"/>
            <a:ext cx="1753750" cy="369332"/>
          </a:xfrm>
          <a:prstGeom prst="rect">
            <a:avLst/>
          </a:prstGeom>
          <a:noFill/>
        </p:spPr>
        <p:txBody>
          <a:bodyPr wrap="non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Back to Agenda</a:t>
            </a:r>
            <a:endParaRPr lang="en-US" dirty="0">
              <a:solidFill>
                <a:schemeClr val="bg1"/>
              </a:solidFill>
            </a:endParaRPr>
          </a:p>
        </p:txBody>
      </p:sp>
    </p:spTree>
    <p:extLst>
      <p:ext uri="{BB962C8B-B14F-4D97-AF65-F5344CB8AC3E}">
        <p14:creationId xmlns:p14="http://schemas.microsoft.com/office/powerpoint/2010/main" val="2332374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2121177"/>
          </a:xfrm>
        </p:spPr>
        <p:txBody>
          <a:bodyPr/>
          <a:lstStyle/>
          <a:p>
            <a:r>
              <a:rPr lang="en-US" dirty="0"/>
              <a:t>Week 4</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88" y="2763078"/>
            <a:ext cx="7288212" cy="3407051"/>
          </a:xfrm>
        </p:spPr>
        <p:txBody>
          <a:bodyPr>
            <a:noAutofit/>
          </a:bodyPr>
          <a:lstStyle/>
          <a:p>
            <a:r>
              <a:rPr lang="en-US" sz="1150" dirty="0"/>
              <a:t>Combining the panels into a Tabbed Pane</a:t>
            </a:r>
          </a:p>
          <a:p>
            <a:pPr lvl="1"/>
            <a:r>
              <a:rPr lang="en-US" sz="1150" dirty="0"/>
              <a:t>We made a copy of the “Welcome” panel GUI and removed all of the components except the menu. We then added a Tabbed Pane and populated it with 3 panels. We named the panel tabs accordingly and moved all the components from the “Welcome” and “Information” </a:t>
            </a:r>
            <a:r>
              <a:rPr lang="en-US" sz="1150" dirty="0" err="1"/>
              <a:t>JFrame</a:t>
            </a:r>
            <a:r>
              <a:rPr lang="en-US" sz="1150" dirty="0"/>
              <a:t> Forms over to the respective tab panels.</a:t>
            </a:r>
          </a:p>
          <a:p>
            <a:r>
              <a:rPr lang="en-US" sz="1150" dirty="0"/>
              <a:t>Creating the GUI for the “Customer List” panel</a:t>
            </a:r>
          </a:p>
          <a:p>
            <a:pPr lvl="1"/>
            <a:r>
              <a:rPr lang="en-US" sz="1150" dirty="0"/>
              <a:t>This time instead of creating a </a:t>
            </a:r>
            <a:r>
              <a:rPr lang="en-US" sz="1150" dirty="0" err="1"/>
              <a:t>JFrame</a:t>
            </a:r>
            <a:r>
              <a:rPr lang="en-US" sz="1150" dirty="0"/>
              <a:t> Form, we put the required components directly into the panel associated with the requested tab. We add more labels, a text area, and a list, along with few buttons.</a:t>
            </a:r>
          </a:p>
          <a:p>
            <a:pPr lvl="1"/>
            <a:r>
              <a:rPr lang="en-US" sz="1150" dirty="0"/>
              <a:t>NetBeans will copy the code that is associated with the component you are copying, so most of the code is already there, only moved to the correct file. We need to finish coding the “Customer List” tab, so we will start with modifying the existing code to function like we want. Re-coding the Next button on the “Welcome” screen to now flip to the “Information” tab, instead of opening the </a:t>
            </a:r>
            <a:r>
              <a:rPr lang="en-US" sz="1150" dirty="0" err="1"/>
              <a:t>JFrame</a:t>
            </a:r>
            <a:r>
              <a:rPr lang="en-US" sz="1150" dirty="0"/>
              <a:t>, and updating the Reset button to include resetting the text areas on the “Information” tab while placing you back at the “welcome” tab. We then needed to code the methods to make the “Customer List” tab usable. Like adding code to submit the order, adding the customer to the list, and displaying the details depending on what customer was selected in the list. </a:t>
            </a:r>
          </a:p>
          <a:p>
            <a:pPr marL="0" lvl="1" indent="0">
              <a:buNone/>
            </a:pPr>
            <a:endParaRPr lang="en-US" sz="1150" dirty="0"/>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19</a:t>
            </a:fld>
            <a:endParaRPr lang="en-US" dirty="0"/>
          </a:p>
        </p:txBody>
      </p:sp>
    </p:spTree>
    <p:extLst>
      <p:ext uri="{BB962C8B-B14F-4D97-AF65-F5344CB8AC3E}">
        <p14:creationId xmlns:p14="http://schemas.microsoft.com/office/powerpoint/2010/main" val="109091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972335" y="984231"/>
            <a:ext cx="1617930" cy="500537"/>
          </a:xfrm>
        </p:spPr>
        <p:txBody>
          <a:bodyPr/>
          <a:lstStyle/>
          <a:p>
            <a:r>
              <a:rPr lang="en-US" dirty="0"/>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311024" y="1548142"/>
            <a:ext cx="4940552" cy="4835367"/>
          </a:xfrm>
        </p:spPr>
        <p:txBody>
          <a:bodyPr>
            <a:normAutofit fontScale="92500" lnSpcReduction="20000"/>
          </a:bodyPr>
          <a:lstStyle/>
          <a:p>
            <a:r>
              <a:rPr lang="en-US" dirty="0">
                <a:solidFill>
                  <a:schemeClr val="bg2"/>
                </a:solidFill>
                <a:hlinkClick r:id="rId3" action="ppaction://hlinksldjump">
                  <a:extLst>
                    <a:ext uri="{A12FA001-AC4F-418D-AE19-62706E023703}">
                      <ahyp:hlinkClr xmlns:ahyp="http://schemas.microsoft.com/office/drawing/2018/hyperlinkcolor" val="tx"/>
                    </a:ext>
                  </a:extLst>
                </a:hlinkClick>
              </a:rPr>
              <a:t>Project Overview</a:t>
            </a:r>
            <a:endParaRPr lang="en-US" dirty="0">
              <a:solidFill>
                <a:schemeClr val="bg2"/>
              </a:solidFill>
            </a:endParaRPr>
          </a:p>
          <a:p>
            <a:r>
              <a:rPr lang="en-US" dirty="0">
                <a:solidFill>
                  <a:schemeClr val="bg2"/>
                </a:solidFill>
                <a:hlinkClick r:id="rId4" action="ppaction://hlinksldjump">
                  <a:extLst>
                    <a:ext uri="{A12FA001-AC4F-418D-AE19-62706E023703}">
                      <ahyp:hlinkClr xmlns:ahyp="http://schemas.microsoft.com/office/drawing/2018/hyperlinkcolor" val="tx"/>
                    </a:ext>
                  </a:extLst>
                </a:hlinkClick>
              </a:rPr>
              <a:t>Week 1 - UML &amp; Wireframe</a:t>
            </a:r>
            <a:endParaRPr lang="en-US" dirty="0">
              <a:solidFill>
                <a:schemeClr val="bg2"/>
              </a:solidFill>
            </a:endParaRPr>
          </a:p>
          <a:p>
            <a:r>
              <a:rPr lang="en-US" dirty="0">
                <a:solidFill>
                  <a:schemeClr val="bg2"/>
                </a:solidFill>
                <a:hlinkClick r:id="rId5" action="ppaction://hlinksldjump">
                  <a:extLst>
                    <a:ext uri="{A12FA001-AC4F-418D-AE19-62706E023703}">
                      <ahyp:hlinkClr xmlns:ahyp="http://schemas.microsoft.com/office/drawing/2018/hyperlinkcolor" val="tx"/>
                    </a:ext>
                  </a:extLst>
                </a:hlinkClick>
              </a:rPr>
              <a:t>Week 2 - Customer Class / Information Panel</a:t>
            </a:r>
            <a:endParaRPr lang="en-US" dirty="0">
              <a:solidFill>
                <a:schemeClr val="bg2"/>
              </a:solidFill>
            </a:endParaRPr>
          </a:p>
          <a:p>
            <a:r>
              <a:rPr lang="en-US" dirty="0">
                <a:solidFill>
                  <a:schemeClr val="bg2"/>
                </a:solidFill>
                <a:hlinkClick r:id="rId6" action="ppaction://hlinksldjump">
                  <a:extLst>
                    <a:ext uri="{A12FA001-AC4F-418D-AE19-62706E023703}">
                      <ahyp:hlinkClr xmlns:ahyp="http://schemas.microsoft.com/office/drawing/2018/hyperlinkcolor" val="tx"/>
                    </a:ext>
                  </a:extLst>
                </a:hlinkClick>
              </a:rPr>
              <a:t>Week 3 - Welcome Panel</a:t>
            </a:r>
            <a:endParaRPr lang="en-US" dirty="0">
              <a:solidFill>
                <a:schemeClr val="bg2"/>
              </a:solidFill>
            </a:endParaRPr>
          </a:p>
          <a:p>
            <a:r>
              <a:rPr lang="en-US" dirty="0">
                <a:solidFill>
                  <a:schemeClr val="bg2"/>
                </a:solidFill>
                <a:hlinkClick r:id="rId7" action="ppaction://hlinksldjump">
                  <a:extLst>
                    <a:ext uri="{A12FA001-AC4F-418D-AE19-62706E023703}">
                      <ahyp:hlinkClr xmlns:ahyp="http://schemas.microsoft.com/office/drawing/2018/hyperlinkcolor" val="tx"/>
                    </a:ext>
                  </a:extLst>
                </a:hlinkClick>
              </a:rPr>
              <a:t>Week 4 - Customer List Panel / Combining</a:t>
            </a:r>
            <a:endParaRPr lang="en-US" dirty="0">
              <a:solidFill>
                <a:schemeClr val="bg2"/>
              </a:solidFill>
            </a:endParaRPr>
          </a:p>
          <a:p>
            <a:r>
              <a:rPr lang="en-US" dirty="0">
                <a:solidFill>
                  <a:schemeClr val="bg2"/>
                </a:solidFill>
                <a:hlinkClick r:id="rId8" action="ppaction://hlinksldjump">
                  <a:extLst>
                    <a:ext uri="{A12FA001-AC4F-418D-AE19-62706E023703}">
                      <ahyp:hlinkClr xmlns:ahyp="http://schemas.microsoft.com/office/drawing/2018/hyperlinkcolor" val="tx"/>
                    </a:ext>
                  </a:extLst>
                </a:hlinkClick>
              </a:rPr>
              <a:t>Week 5 - </a:t>
            </a:r>
            <a:r>
              <a:rPr lang="en-US" dirty="0" err="1">
                <a:solidFill>
                  <a:schemeClr val="bg2"/>
                </a:solidFill>
                <a:hlinkClick r:id="rId8" action="ppaction://hlinksldjump">
                  <a:extLst>
                    <a:ext uri="{A12FA001-AC4F-418D-AE19-62706E023703}">
                      <ahyp:hlinkClr xmlns:ahyp="http://schemas.microsoft.com/office/drawing/2018/hyperlinkcolor" val="tx"/>
                    </a:ext>
                  </a:extLst>
                </a:hlinkClick>
              </a:rPr>
              <a:t>DataIO</a:t>
            </a:r>
            <a:r>
              <a:rPr lang="en-US" dirty="0">
                <a:solidFill>
                  <a:schemeClr val="bg2"/>
                </a:solidFill>
                <a:hlinkClick r:id="rId8" action="ppaction://hlinksldjump">
                  <a:extLst>
                    <a:ext uri="{A12FA001-AC4F-418D-AE19-62706E023703}">
                      <ahyp:hlinkClr xmlns:ahyp="http://schemas.microsoft.com/office/drawing/2018/hyperlinkcolor" val="tx"/>
                    </a:ext>
                  </a:extLst>
                </a:hlinkClick>
              </a:rPr>
              <a:t> class</a:t>
            </a:r>
            <a:endParaRPr lang="en-US" dirty="0">
              <a:solidFill>
                <a:schemeClr val="bg2"/>
              </a:solidFill>
            </a:endParaRPr>
          </a:p>
          <a:p>
            <a:r>
              <a:rPr lang="en-US" dirty="0">
                <a:solidFill>
                  <a:schemeClr val="bg2"/>
                </a:solidFill>
                <a:hlinkClick r:id="rId9" action="ppaction://hlinksldjump">
                  <a:extLst>
                    <a:ext uri="{A12FA001-AC4F-418D-AE19-62706E023703}">
                      <ahyp:hlinkClr xmlns:ahyp="http://schemas.microsoft.com/office/drawing/2018/hyperlinkcolor" val="tx"/>
                    </a:ext>
                  </a:extLst>
                </a:hlinkClick>
              </a:rPr>
              <a:t>Week 6 - Database connectivity</a:t>
            </a:r>
            <a:endParaRPr lang="en-US" dirty="0">
              <a:solidFill>
                <a:schemeClr val="bg2"/>
              </a:solidFill>
            </a:endParaRPr>
          </a:p>
          <a:p>
            <a:r>
              <a:rPr lang="en-US" dirty="0">
                <a:solidFill>
                  <a:schemeClr val="bg2"/>
                </a:solidFill>
                <a:hlinkClick r:id="rId10" action="ppaction://hlinksldjump">
                  <a:extLst>
                    <a:ext uri="{A12FA001-AC4F-418D-AE19-62706E023703}">
                      <ahyp:hlinkClr xmlns:ahyp="http://schemas.microsoft.com/office/drawing/2018/hyperlinkcolor" val="tx"/>
                    </a:ext>
                  </a:extLst>
                </a:hlinkClick>
              </a:rPr>
              <a:t>What I Learned</a:t>
            </a:r>
            <a:endParaRPr lang="en-US" dirty="0">
              <a:solidFill>
                <a:schemeClr val="bg2"/>
              </a:solidFill>
            </a:endParaRPr>
          </a:p>
          <a:p>
            <a:r>
              <a:rPr lang="en-US" dirty="0">
                <a:solidFill>
                  <a:schemeClr val="bg2"/>
                </a:solidFill>
                <a:hlinkClick r:id="rId11" action="ppaction://hlinksldjump">
                  <a:extLst>
                    <a:ext uri="{A12FA001-AC4F-418D-AE19-62706E023703}">
                      <ahyp:hlinkClr xmlns:ahyp="http://schemas.microsoft.com/office/drawing/2018/hyperlinkcolor" val="tx"/>
                    </a:ext>
                  </a:extLst>
                </a:hlinkClick>
              </a:rPr>
              <a:t>Challenges</a:t>
            </a:r>
            <a:endParaRPr lang="en-US" dirty="0">
              <a:solidFill>
                <a:schemeClr val="bg2"/>
              </a:solidFill>
            </a:endParaRPr>
          </a:p>
          <a:p>
            <a:r>
              <a:rPr lang="en-US" dirty="0">
                <a:solidFill>
                  <a:schemeClr val="bg2"/>
                </a:solidFill>
                <a:hlinkClick r:id="rId12" action="ppaction://hlinksldjump">
                  <a:extLst>
                    <a:ext uri="{A12FA001-AC4F-418D-AE19-62706E023703}">
                      <ahyp:hlinkClr xmlns:ahyp="http://schemas.microsoft.com/office/drawing/2018/hyperlinkcolor" val="tx"/>
                    </a:ext>
                  </a:extLst>
                </a:hlinkClick>
              </a:rPr>
              <a:t>Peer Review</a:t>
            </a:r>
            <a:endParaRPr lang="en-US" dirty="0">
              <a:solidFill>
                <a:schemeClr val="bg2"/>
              </a:solidFill>
            </a:endParaRPr>
          </a:p>
          <a:p>
            <a:r>
              <a:rPr lang="en-US" dirty="0">
                <a:solidFill>
                  <a:schemeClr val="bg2"/>
                </a:solidFill>
                <a:hlinkClick r:id="rId13" action="ppaction://hlinksldjump">
                  <a:extLst>
                    <a:ext uri="{A12FA001-AC4F-418D-AE19-62706E023703}">
                      <ahyp:hlinkClr xmlns:ahyp="http://schemas.microsoft.com/office/drawing/2018/hyperlinkcolor" val="tx"/>
                    </a:ext>
                  </a:extLst>
                </a:hlinkClick>
              </a:rPr>
              <a:t>Conclusion</a:t>
            </a:r>
            <a:endParaRPr lang="en-US" dirty="0">
              <a:solidFill>
                <a:schemeClr val="bg2"/>
              </a:solidFill>
            </a:endParaRPr>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1055C-5E33-5D21-2A6E-21827FA88ED3}"/>
              </a:ext>
            </a:extLst>
          </p:cNvPr>
          <p:cNvSpPr>
            <a:spLocks noGrp="1"/>
          </p:cNvSpPr>
          <p:nvPr>
            <p:ph type="title"/>
          </p:nvPr>
        </p:nvSpPr>
        <p:spPr>
          <a:xfrm>
            <a:off x="838201" y="895350"/>
            <a:ext cx="3493654" cy="1917700"/>
          </a:xfrm>
        </p:spPr>
        <p:txBody>
          <a:bodyPr>
            <a:normAutofit/>
          </a:bodyPr>
          <a:lstStyle/>
          <a:p>
            <a:r>
              <a:rPr lang="en-US" dirty="0"/>
              <a:t>NetBeans GUI–Complete</a:t>
            </a:r>
          </a:p>
        </p:txBody>
      </p:sp>
      <p:sp>
        <p:nvSpPr>
          <p:cNvPr id="6" name="Text Placeholder 5">
            <a:extLst>
              <a:ext uri="{FF2B5EF4-FFF2-40B4-BE49-F238E27FC236}">
                <a16:creationId xmlns:a16="http://schemas.microsoft.com/office/drawing/2014/main" id="{B587B122-1579-FDB8-443B-F05E622163C3}"/>
              </a:ext>
            </a:extLst>
          </p:cNvPr>
          <p:cNvSpPr>
            <a:spLocks noGrp="1"/>
          </p:cNvSpPr>
          <p:nvPr>
            <p:ph sz="half" idx="16"/>
          </p:nvPr>
        </p:nvSpPr>
        <p:spPr>
          <a:xfrm>
            <a:off x="838200" y="2813049"/>
            <a:ext cx="3247662" cy="3238499"/>
          </a:xfrm>
        </p:spPr>
        <p:txBody>
          <a:bodyPr>
            <a:normAutofit/>
          </a:bodyPr>
          <a:lstStyle/>
          <a:p>
            <a:r>
              <a:rPr lang="en-US" dirty="0"/>
              <a:t>Now we have a complete GUI. It is usable but it still does not save any data. Great for a test but not practical for the real world. We need to save and retrieve the data, and that’s next weeks project.</a:t>
            </a:r>
          </a:p>
          <a:p>
            <a:r>
              <a:rPr lang="en-US" dirty="0"/>
              <a:t>We use the Wireframe from week 1 to design the panel.</a:t>
            </a:r>
          </a:p>
        </p:txBody>
      </p:sp>
      <p:sp>
        <p:nvSpPr>
          <p:cNvPr id="5" name="Slide Number Placeholder 4">
            <a:extLst>
              <a:ext uri="{FF2B5EF4-FFF2-40B4-BE49-F238E27FC236}">
                <a16:creationId xmlns:a16="http://schemas.microsoft.com/office/drawing/2014/main" id="{E74B0ADB-527F-A58C-9372-D8502ED6F91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20</a:t>
            </a:fld>
            <a:endParaRPr lang="en-US" dirty="0"/>
          </a:p>
        </p:txBody>
      </p:sp>
      <p:pic>
        <p:nvPicPr>
          <p:cNvPr id="7" name="Picture 6">
            <a:extLst>
              <a:ext uri="{FF2B5EF4-FFF2-40B4-BE49-F238E27FC236}">
                <a16:creationId xmlns:a16="http://schemas.microsoft.com/office/drawing/2014/main" id="{025B6AC6-AF66-F97B-B45C-ACBBBA504421}"/>
              </a:ext>
            </a:extLst>
          </p:cNvPr>
          <p:cNvPicPr>
            <a:picLocks noChangeAspect="1"/>
          </p:cNvPicPr>
          <p:nvPr/>
        </p:nvPicPr>
        <p:blipFill>
          <a:blip r:embed="rId3"/>
          <a:stretch>
            <a:fillRect/>
          </a:stretch>
        </p:blipFill>
        <p:spPr>
          <a:xfrm>
            <a:off x="3805473" y="362461"/>
            <a:ext cx="4442640" cy="3066539"/>
          </a:xfrm>
          <a:prstGeom prst="rect">
            <a:avLst/>
          </a:prstGeom>
        </p:spPr>
      </p:pic>
      <p:pic>
        <p:nvPicPr>
          <p:cNvPr id="9" name="Picture 8">
            <a:extLst>
              <a:ext uri="{FF2B5EF4-FFF2-40B4-BE49-F238E27FC236}">
                <a16:creationId xmlns:a16="http://schemas.microsoft.com/office/drawing/2014/main" id="{2129E251-3D5B-6D70-26BA-588E51CBA07C}"/>
              </a:ext>
            </a:extLst>
          </p:cNvPr>
          <p:cNvPicPr>
            <a:picLocks noChangeAspect="1"/>
          </p:cNvPicPr>
          <p:nvPr/>
        </p:nvPicPr>
        <p:blipFill>
          <a:blip r:embed="rId4"/>
          <a:stretch>
            <a:fillRect/>
          </a:stretch>
        </p:blipFill>
        <p:spPr>
          <a:xfrm>
            <a:off x="7403581" y="778920"/>
            <a:ext cx="4442641" cy="3066540"/>
          </a:xfrm>
          <a:prstGeom prst="rect">
            <a:avLst/>
          </a:prstGeom>
        </p:spPr>
      </p:pic>
      <p:pic>
        <p:nvPicPr>
          <p:cNvPr id="12" name="Picture 11">
            <a:extLst>
              <a:ext uri="{FF2B5EF4-FFF2-40B4-BE49-F238E27FC236}">
                <a16:creationId xmlns:a16="http://schemas.microsoft.com/office/drawing/2014/main" id="{24EB36A0-4B80-0BC9-5B84-99DDE8FCE810}"/>
              </a:ext>
            </a:extLst>
          </p:cNvPr>
          <p:cNvPicPr>
            <a:picLocks noChangeAspect="1"/>
          </p:cNvPicPr>
          <p:nvPr/>
        </p:nvPicPr>
        <p:blipFill>
          <a:blip r:embed="rId5"/>
          <a:stretch>
            <a:fillRect/>
          </a:stretch>
        </p:blipFill>
        <p:spPr>
          <a:xfrm>
            <a:off x="5760753" y="3567635"/>
            <a:ext cx="4442641" cy="3066540"/>
          </a:xfrm>
          <a:prstGeom prst="rect">
            <a:avLst/>
          </a:prstGeom>
        </p:spPr>
      </p:pic>
    </p:spTree>
    <p:extLst>
      <p:ext uri="{BB962C8B-B14F-4D97-AF65-F5344CB8AC3E}">
        <p14:creationId xmlns:p14="http://schemas.microsoft.com/office/powerpoint/2010/main" val="2275505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CEAAD7-A3CB-236A-D085-965168129CB3}"/>
              </a:ext>
            </a:extLst>
          </p:cNvPr>
          <p:cNvSpPr>
            <a:spLocks noGrp="1"/>
          </p:cNvSpPr>
          <p:nvPr>
            <p:ph type="ctrTitle"/>
          </p:nvPr>
        </p:nvSpPr>
        <p:spPr>
          <a:xfrm>
            <a:off x="6991350" y="487018"/>
            <a:ext cx="4179570" cy="3377354"/>
          </a:xfrm>
        </p:spPr>
        <p:txBody>
          <a:bodyPr/>
          <a:lstStyle/>
          <a:p>
            <a:r>
              <a:rPr lang="en-US" dirty="0"/>
              <a:t>Week 5</a:t>
            </a:r>
          </a:p>
        </p:txBody>
      </p:sp>
      <p:sp>
        <p:nvSpPr>
          <p:cNvPr id="8" name="TextBox 7">
            <a:extLst>
              <a:ext uri="{FF2B5EF4-FFF2-40B4-BE49-F238E27FC236}">
                <a16:creationId xmlns:a16="http://schemas.microsoft.com/office/drawing/2014/main" id="{CE2ACB39-B105-88D4-4131-295D3620D7E6}"/>
              </a:ext>
            </a:extLst>
          </p:cNvPr>
          <p:cNvSpPr txBox="1"/>
          <p:nvPr/>
        </p:nvSpPr>
        <p:spPr>
          <a:xfrm>
            <a:off x="6991350" y="3864372"/>
            <a:ext cx="3546884" cy="646331"/>
          </a:xfrm>
          <a:prstGeom prst="rect">
            <a:avLst/>
          </a:prstGeom>
          <a:noFill/>
        </p:spPr>
        <p:txBody>
          <a:bodyPr wrap="square" rtlCol="0">
            <a:spAutoFit/>
          </a:bodyPr>
          <a:lstStyle/>
          <a:p>
            <a:r>
              <a:rPr lang="en-US" dirty="0">
                <a:solidFill>
                  <a:schemeClr val="bg2"/>
                </a:solidFill>
              </a:rPr>
              <a:t>Creating the </a:t>
            </a:r>
            <a:r>
              <a:rPr lang="en-US" dirty="0" err="1">
                <a:solidFill>
                  <a:schemeClr val="bg2"/>
                </a:solidFill>
              </a:rPr>
              <a:t>DataIO</a:t>
            </a:r>
            <a:r>
              <a:rPr lang="en-US" dirty="0">
                <a:solidFill>
                  <a:schemeClr val="bg2"/>
                </a:solidFill>
              </a:rPr>
              <a:t> </a:t>
            </a:r>
            <a:r>
              <a:rPr lang="en-US" dirty="0" err="1">
                <a:solidFill>
                  <a:schemeClr val="bg2"/>
                </a:solidFill>
              </a:rPr>
              <a:t>Calss</a:t>
            </a:r>
            <a:r>
              <a:rPr lang="en-US" dirty="0">
                <a:solidFill>
                  <a:schemeClr val="bg2"/>
                </a:solidFill>
              </a:rPr>
              <a:t> to Read and Write Files</a:t>
            </a:r>
          </a:p>
        </p:txBody>
      </p:sp>
      <p:sp>
        <p:nvSpPr>
          <p:cNvPr id="2" name="TextBox 1">
            <a:extLst>
              <a:ext uri="{FF2B5EF4-FFF2-40B4-BE49-F238E27FC236}">
                <a16:creationId xmlns:a16="http://schemas.microsoft.com/office/drawing/2014/main" id="{61799F78-1C3B-6EE4-95FC-1DDFD14F5028}"/>
              </a:ext>
            </a:extLst>
          </p:cNvPr>
          <p:cNvSpPr txBox="1"/>
          <p:nvPr/>
        </p:nvSpPr>
        <p:spPr>
          <a:xfrm>
            <a:off x="9868277" y="6192570"/>
            <a:ext cx="1753750" cy="369332"/>
          </a:xfrm>
          <a:prstGeom prst="rect">
            <a:avLst/>
          </a:prstGeom>
          <a:noFill/>
        </p:spPr>
        <p:txBody>
          <a:bodyPr wrap="non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Back to Agenda</a:t>
            </a:r>
            <a:endParaRPr lang="en-US" dirty="0">
              <a:solidFill>
                <a:schemeClr val="bg1"/>
              </a:solidFill>
            </a:endParaRPr>
          </a:p>
        </p:txBody>
      </p:sp>
    </p:spTree>
    <p:extLst>
      <p:ext uri="{BB962C8B-B14F-4D97-AF65-F5344CB8AC3E}">
        <p14:creationId xmlns:p14="http://schemas.microsoft.com/office/powerpoint/2010/main" val="1117788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2121177"/>
          </a:xfrm>
        </p:spPr>
        <p:txBody>
          <a:bodyPr/>
          <a:lstStyle/>
          <a:p>
            <a:r>
              <a:rPr lang="en-US" dirty="0"/>
              <a:t>Week 5</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88" y="2763078"/>
            <a:ext cx="7288212" cy="3407051"/>
          </a:xfrm>
        </p:spPr>
        <p:txBody>
          <a:bodyPr>
            <a:noAutofit/>
          </a:bodyPr>
          <a:lstStyle/>
          <a:p>
            <a:r>
              <a:rPr lang="en-US" sz="1150" dirty="0"/>
              <a:t>Creating the </a:t>
            </a:r>
            <a:r>
              <a:rPr lang="en-US" sz="1150" dirty="0" err="1"/>
              <a:t>DataIO</a:t>
            </a:r>
            <a:r>
              <a:rPr lang="en-US" sz="1150" dirty="0"/>
              <a:t> Class</a:t>
            </a:r>
          </a:p>
          <a:p>
            <a:pPr lvl="1"/>
            <a:r>
              <a:rPr lang="en-US" sz="1150" dirty="0"/>
              <a:t>Following the UML diagram for the </a:t>
            </a:r>
            <a:r>
              <a:rPr lang="en-US" sz="1150" dirty="0" err="1"/>
              <a:t>DataIO</a:t>
            </a:r>
            <a:r>
              <a:rPr lang="en-US" sz="1150" dirty="0"/>
              <a:t> class, but omitting the private attributes, we create the </a:t>
            </a:r>
            <a:r>
              <a:rPr lang="en-US" sz="1150" dirty="0" err="1"/>
              <a:t>DataIO</a:t>
            </a:r>
            <a:r>
              <a:rPr lang="en-US" sz="1150" dirty="0"/>
              <a:t> class with the behaviors of add(), delete(), and </a:t>
            </a:r>
            <a:r>
              <a:rPr lang="en-US" sz="1150" dirty="0" err="1"/>
              <a:t>getList</a:t>
            </a:r>
            <a:r>
              <a:rPr lang="en-US" sz="1150" dirty="0"/>
              <a:t>(). We then updated the </a:t>
            </a:r>
            <a:r>
              <a:rPr lang="en-US" sz="1150" dirty="0" err="1"/>
              <a:t>submitOrder</a:t>
            </a:r>
            <a:r>
              <a:rPr lang="en-US" sz="1150" dirty="0"/>
              <a:t>() method in the GUI to use the </a:t>
            </a:r>
            <a:r>
              <a:rPr lang="en-US" sz="1150" dirty="0" err="1"/>
              <a:t>DataIO</a:t>
            </a:r>
            <a:r>
              <a:rPr lang="en-US" sz="1150" dirty="0"/>
              <a:t> functions we just created to save the order details. We chose to use comma separated value files (.CSV) to store the data in a convenient way. CSV files are like databases because they are structured in a predictable order, and separated by a delimiter, typically a comma, and most database management systems can export and import CSV files.</a:t>
            </a:r>
          </a:p>
          <a:p>
            <a:pPr lvl="1"/>
            <a:r>
              <a:rPr lang="en-US" sz="1150" dirty="0"/>
              <a:t>We then added the code to open and read the information from the file to an </a:t>
            </a:r>
            <a:r>
              <a:rPr lang="en-US" sz="1150" dirty="0" err="1"/>
              <a:t>ArrayList</a:t>
            </a:r>
            <a:r>
              <a:rPr lang="en-US" sz="1150" dirty="0"/>
              <a:t>, and on into the </a:t>
            </a:r>
            <a:r>
              <a:rPr lang="en-US" sz="1150" dirty="0" err="1"/>
              <a:t>DefaultListModel</a:t>
            </a:r>
            <a:r>
              <a:rPr lang="en-US" sz="1150" dirty="0"/>
              <a:t> used for the Customer List component. We connected this to the Load List button on the “Customer List” tab. We connected the Remove customer button to the code to delete the customer. I completed the optional challenge of making the customer list load when the program runs.</a:t>
            </a:r>
          </a:p>
          <a:p>
            <a:pPr marL="0" lvl="1" indent="0">
              <a:buNone/>
            </a:pPr>
            <a:endParaRPr lang="en-US" sz="1150" dirty="0"/>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22</a:t>
            </a:fld>
            <a:endParaRPr lang="en-US" dirty="0"/>
          </a:p>
        </p:txBody>
      </p:sp>
    </p:spTree>
    <p:extLst>
      <p:ext uri="{BB962C8B-B14F-4D97-AF65-F5344CB8AC3E}">
        <p14:creationId xmlns:p14="http://schemas.microsoft.com/office/powerpoint/2010/main" val="197848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1055C-5E33-5D21-2A6E-21827FA88ED3}"/>
              </a:ext>
            </a:extLst>
          </p:cNvPr>
          <p:cNvSpPr>
            <a:spLocks noGrp="1"/>
          </p:cNvSpPr>
          <p:nvPr>
            <p:ph type="title"/>
          </p:nvPr>
        </p:nvSpPr>
        <p:spPr>
          <a:xfrm>
            <a:off x="838201" y="895350"/>
            <a:ext cx="3493654" cy="1917700"/>
          </a:xfrm>
        </p:spPr>
        <p:txBody>
          <a:bodyPr>
            <a:normAutofit/>
          </a:bodyPr>
          <a:lstStyle/>
          <a:p>
            <a:r>
              <a:rPr lang="en-US" dirty="0" err="1"/>
              <a:t>DataIO</a:t>
            </a:r>
            <a:r>
              <a:rPr lang="en-US" dirty="0"/>
              <a:t> Class</a:t>
            </a:r>
          </a:p>
        </p:txBody>
      </p:sp>
      <p:sp>
        <p:nvSpPr>
          <p:cNvPr id="6" name="Text Placeholder 5">
            <a:extLst>
              <a:ext uri="{FF2B5EF4-FFF2-40B4-BE49-F238E27FC236}">
                <a16:creationId xmlns:a16="http://schemas.microsoft.com/office/drawing/2014/main" id="{B587B122-1579-FDB8-443B-F05E622163C3}"/>
              </a:ext>
            </a:extLst>
          </p:cNvPr>
          <p:cNvSpPr>
            <a:spLocks noGrp="1"/>
          </p:cNvSpPr>
          <p:nvPr>
            <p:ph sz="half" idx="16"/>
          </p:nvPr>
        </p:nvSpPr>
        <p:spPr>
          <a:xfrm>
            <a:off x="838200" y="2813049"/>
            <a:ext cx="3247662" cy="3238499"/>
          </a:xfrm>
        </p:spPr>
        <p:txBody>
          <a:bodyPr>
            <a:normAutofit/>
          </a:bodyPr>
          <a:lstStyle/>
          <a:p>
            <a:r>
              <a:rPr lang="en-US" dirty="0"/>
              <a:t>Now that the GUI is complete, we can focus on saving and retrieving data from files.</a:t>
            </a:r>
          </a:p>
          <a:p>
            <a:r>
              <a:rPr lang="en-US" dirty="0"/>
              <a:t>Here we create the </a:t>
            </a:r>
            <a:r>
              <a:rPr lang="en-US" dirty="0" err="1"/>
              <a:t>DataIO</a:t>
            </a:r>
            <a:r>
              <a:rPr lang="en-US" dirty="0"/>
              <a:t> class using the UML class diagram from week 1, apart from the private attributes (used next week).</a:t>
            </a:r>
          </a:p>
        </p:txBody>
      </p:sp>
      <p:sp>
        <p:nvSpPr>
          <p:cNvPr id="5" name="Slide Number Placeholder 4">
            <a:extLst>
              <a:ext uri="{FF2B5EF4-FFF2-40B4-BE49-F238E27FC236}">
                <a16:creationId xmlns:a16="http://schemas.microsoft.com/office/drawing/2014/main" id="{E74B0ADB-527F-A58C-9372-D8502ED6F91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23</a:t>
            </a:fld>
            <a:endParaRPr lang="en-US" dirty="0"/>
          </a:p>
        </p:txBody>
      </p:sp>
      <p:pic>
        <p:nvPicPr>
          <p:cNvPr id="4" name="Picture 3">
            <a:extLst>
              <a:ext uri="{FF2B5EF4-FFF2-40B4-BE49-F238E27FC236}">
                <a16:creationId xmlns:a16="http://schemas.microsoft.com/office/drawing/2014/main" id="{1995368D-8AB5-0D10-B0A5-18F16C87A53D}"/>
              </a:ext>
            </a:extLst>
          </p:cNvPr>
          <p:cNvPicPr>
            <a:picLocks noChangeAspect="1"/>
          </p:cNvPicPr>
          <p:nvPr/>
        </p:nvPicPr>
        <p:blipFill>
          <a:blip r:embed="rId3"/>
          <a:stretch>
            <a:fillRect/>
          </a:stretch>
        </p:blipFill>
        <p:spPr>
          <a:xfrm>
            <a:off x="4710003" y="1069278"/>
            <a:ext cx="6792273" cy="4982270"/>
          </a:xfrm>
          <a:prstGeom prst="rect">
            <a:avLst/>
          </a:prstGeom>
        </p:spPr>
      </p:pic>
    </p:spTree>
    <p:extLst>
      <p:ext uri="{BB962C8B-B14F-4D97-AF65-F5344CB8AC3E}">
        <p14:creationId xmlns:p14="http://schemas.microsoft.com/office/powerpoint/2010/main" val="547834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CEAAD7-A3CB-236A-D085-965168129CB3}"/>
              </a:ext>
            </a:extLst>
          </p:cNvPr>
          <p:cNvSpPr>
            <a:spLocks noGrp="1"/>
          </p:cNvSpPr>
          <p:nvPr>
            <p:ph type="ctrTitle"/>
          </p:nvPr>
        </p:nvSpPr>
        <p:spPr>
          <a:xfrm>
            <a:off x="6991350" y="487018"/>
            <a:ext cx="4179570" cy="3377354"/>
          </a:xfrm>
        </p:spPr>
        <p:txBody>
          <a:bodyPr/>
          <a:lstStyle/>
          <a:p>
            <a:r>
              <a:rPr lang="en-US" dirty="0"/>
              <a:t>Week 6</a:t>
            </a:r>
          </a:p>
        </p:txBody>
      </p:sp>
      <p:sp>
        <p:nvSpPr>
          <p:cNvPr id="8" name="TextBox 7">
            <a:extLst>
              <a:ext uri="{FF2B5EF4-FFF2-40B4-BE49-F238E27FC236}">
                <a16:creationId xmlns:a16="http://schemas.microsoft.com/office/drawing/2014/main" id="{CE2ACB39-B105-88D4-4131-295D3620D7E6}"/>
              </a:ext>
            </a:extLst>
          </p:cNvPr>
          <p:cNvSpPr txBox="1"/>
          <p:nvPr/>
        </p:nvSpPr>
        <p:spPr>
          <a:xfrm>
            <a:off x="6991350" y="3864372"/>
            <a:ext cx="3546884" cy="1477328"/>
          </a:xfrm>
          <a:prstGeom prst="rect">
            <a:avLst/>
          </a:prstGeom>
          <a:noFill/>
        </p:spPr>
        <p:txBody>
          <a:bodyPr wrap="square" rtlCol="0">
            <a:spAutoFit/>
          </a:bodyPr>
          <a:lstStyle/>
          <a:p>
            <a:r>
              <a:rPr lang="en-US" dirty="0">
                <a:solidFill>
                  <a:schemeClr val="bg2"/>
                </a:solidFill>
              </a:rPr>
              <a:t>Creating a database schema in MySQL Workbench, and connecting our program to store and retrieve data using this database</a:t>
            </a:r>
          </a:p>
        </p:txBody>
      </p:sp>
      <p:sp>
        <p:nvSpPr>
          <p:cNvPr id="2" name="TextBox 1">
            <a:extLst>
              <a:ext uri="{FF2B5EF4-FFF2-40B4-BE49-F238E27FC236}">
                <a16:creationId xmlns:a16="http://schemas.microsoft.com/office/drawing/2014/main" id="{9186EB66-4DE3-B7E9-0CA6-D496F2FE8FF1}"/>
              </a:ext>
            </a:extLst>
          </p:cNvPr>
          <p:cNvSpPr txBox="1"/>
          <p:nvPr/>
        </p:nvSpPr>
        <p:spPr>
          <a:xfrm>
            <a:off x="9868277" y="6192570"/>
            <a:ext cx="1753750" cy="369332"/>
          </a:xfrm>
          <a:prstGeom prst="rect">
            <a:avLst/>
          </a:prstGeom>
          <a:noFill/>
        </p:spPr>
        <p:txBody>
          <a:bodyPr wrap="non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Back to Agenda</a:t>
            </a:r>
            <a:endParaRPr lang="en-US" dirty="0">
              <a:solidFill>
                <a:schemeClr val="bg1"/>
              </a:solidFill>
            </a:endParaRPr>
          </a:p>
        </p:txBody>
      </p:sp>
    </p:spTree>
    <p:extLst>
      <p:ext uri="{BB962C8B-B14F-4D97-AF65-F5344CB8AC3E}">
        <p14:creationId xmlns:p14="http://schemas.microsoft.com/office/powerpoint/2010/main" val="3598309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2121177"/>
          </a:xfrm>
        </p:spPr>
        <p:txBody>
          <a:bodyPr/>
          <a:lstStyle/>
          <a:p>
            <a:r>
              <a:rPr lang="en-US" dirty="0"/>
              <a:t>Week 6</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88" y="2763078"/>
            <a:ext cx="7288212" cy="3407051"/>
          </a:xfrm>
        </p:spPr>
        <p:txBody>
          <a:bodyPr>
            <a:noAutofit/>
          </a:bodyPr>
          <a:lstStyle/>
          <a:p>
            <a:r>
              <a:rPr lang="en-US" sz="1150" dirty="0"/>
              <a:t>Creating the Database Schema</a:t>
            </a:r>
          </a:p>
          <a:p>
            <a:pPr lvl="1"/>
            <a:r>
              <a:rPr lang="en-US" sz="1150" dirty="0"/>
              <a:t>Using MySQL Workbench we created a database named cis355a, a table within named landscape, and columns inside the table. These columns are named </a:t>
            </a:r>
            <a:r>
              <a:rPr lang="en-US" sz="1150" dirty="0" err="1"/>
              <a:t>CustomerID</a:t>
            </a:r>
            <a:r>
              <a:rPr lang="en-US" sz="1150" dirty="0"/>
              <a:t>, </a:t>
            </a:r>
            <a:r>
              <a:rPr lang="en-US" sz="1150" dirty="0" err="1"/>
              <a:t>CustomerName</a:t>
            </a:r>
            <a:r>
              <a:rPr lang="en-US" sz="1150" dirty="0"/>
              <a:t>, </a:t>
            </a:r>
            <a:r>
              <a:rPr lang="en-US" sz="1150" dirty="0" err="1"/>
              <a:t>CustomerAddress</a:t>
            </a:r>
            <a:r>
              <a:rPr lang="en-US" sz="1150" dirty="0"/>
              <a:t>, </a:t>
            </a:r>
            <a:r>
              <a:rPr lang="en-US" sz="1150" dirty="0" err="1"/>
              <a:t>LandscapeType</a:t>
            </a:r>
            <a:r>
              <a:rPr lang="en-US" sz="1150" dirty="0"/>
              <a:t>, </a:t>
            </a:r>
            <a:r>
              <a:rPr lang="en-US" sz="1150" dirty="0" err="1"/>
              <a:t>YardLength</a:t>
            </a:r>
            <a:r>
              <a:rPr lang="en-US" sz="1150" dirty="0"/>
              <a:t>, </a:t>
            </a:r>
            <a:r>
              <a:rPr lang="en-US" sz="1150" dirty="0" err="1"/>
              <a:t>YardWidth</a:t>
            </a:r>
            <a:r>
              <a:rPr lang="en-US" sz="1150" dirty="0"/>
              <a:t>, and </a:t>
            </a:r>
            <a:r>
              <a:rPr lang="en-US" sz="1150" dirty="0" err="1"/>
              <a:t>LandscapeCost</a:t>
            </a:r>
            <a:r>
              <a:rPr lang="en-US" sz="1150" dirty="0"/>
              <a:t>.</a:t>
            </a:r>
          </a:p>
          <a:p>
            <a:pPr lvl="1"/>
            <a:r>
              <a:rPr lang="en-US" sz="1150" dirty="0"/>
              <a:t>Next, we must update the </a:t>
            </a:r>
            <a:r>
              <a:rPr lang="en-US" sz="1150" dirty="0" err="1"/>
              <a:t>DataIO</a:t>
            </a:r>
            <a:r>
              <a:rPr lang="en-US" sz="1150" dirty="0"/>
              <a:t> code to include the private attributes we left out last week. We need to add DATABASE_NAME, CONNECTION_STRING, USER_NAME, and PASSWORD attributes to the class level scope of the </a:t>
            </a:r>
            <a:r>
              <a:rPr lang="en-US" sz="1150" dirty="0" err="1"/>
              <a:t>DataIO</a:t>
            </a:r>
            <a:r>
              <a:rPr lang="en-US" sz="1150" dirty="0"/>
              <a:t> class.</a:t>
            </a:r>
          </a:p>
          <a:p>
            <a:pPr lvl="1"/>
            <a:r>
              <a:rPr lang="en-US" sz="1150" dirty="0"/>
              <a:t>Because we have outgrown the CSV file storage and need a more dynamic approach to saving data, we need to remove all the code from the add(), delete() and </a:t>
            </a:r>
            <a:r>
              <a:rPr lang="en-US" sz="1150" dirty="0" err="1"/>
              <a:t>getList</a:t>
            </a:r>
            <a:r>
              <a:rPr lang="en-US" sz="1150" dirty="0"/>
              <a:t>() methods. Replacing these with appropriate code to add, delete and load the list from the database.</a:t>
            </a:r>
          </a:p>
          <a:p>
            <a:pPr lvl="1"/>
            <a:r>
              <a:rPr lang="en-US" sz="1150" dirty="0"/>
              <a:t>Over in the GUI, we need to update the </a:t>
            </a:r>
            <a:r>
              <a:rPr lang="en-US" sz="1150" dirty="0" err="1"/>
              <a:t>submitOrder</a:t>
            </a:r>
            <a:r>
              <a:rPr lang="en-US" sz="1150" dirty="0"/>
              <a:t>(), </a:t>
            </a:r>
            <a:r>
              <a:rPr lang="en-US" sz="1150" dirty="0" err="1"/>
              <a:t>deleteCustomer</a:t>
            </a:r>
            <a:r>
              <a:rPr lang="en-US" sz="1150" dirty="0"/>
              <a:t>(), and </a:t>
            </a:r>
            <a:r>
              <a:rPr lang="en-US" sz="1150" dirty="0" err="1"/>
              <a:t>loadCustomers</a:t>
            </a:r>
            <a:r>
              <a:rPr lang="en-US" sz="1150" dirty="0"/>
              <a:t>() functions to throw an exception if the database driver isn’t found or other SQL exceptions occur.</a:t>
            </a:r>
          </a:p>
          <a:p>
            <a:pPr marL="0" lvl="1" indent="0">
              <a:buNone/>
            </a:pPr>
            <a:endParaRPr lang="en-US" sz="1150" dirty="0"/>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25</a:t>
            </a:fld>
            <a:endParaRPr lang="en-US" dirty="0"/>
          </a:p>
        </p:txBody>
      </p:sp>
    </p:spTree>
    <p:extLst>
      <p:ext uri="{BB962C8B-B14F-4D97-AF65-F5344CB8AC3E}">
        <p14:creationId xmlns:p14="http://schemas.microsoft.com/office/powerpoint/2010/main" val="2581374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1055C-5E33-5D21-2A6E-21827FA88ED3}"/>
              </a:ext>
            </a:extLst>
          </p:cNvPr>
          <p:cNvSpPr>
            <a:spLocks noGrp="1"/>
          </p:cNvSpPr>
          <p:nvPr>
            <p:ph type="title"/>
          </p:nvPr>
        </p:nvSpPr>
        <p:spPr>
          <a:xfrm>
            <a:off x="838201" y="895350"/>
            <a:ext cx="3493654" cy="1917700"/>
          </a:xfrm>
        </p:spPr>
        <p:txBody>
          <a:bodyPr>
            <a:normAutofit/>
          </a:bodyPr>
          <a:lstStyle/>
          <a:p>
            <a:r>
              <a:rPr lang="en-US" dirty="0"/>
              <a:t>Final Product</a:t>
            </a:r>
          </a:p>
        </p:txBody>
      </p:sp>
      <p:sp>
        <p:nvSpPr>
          <p:cNvPr id="6" name="Text Placeholder 5">
            <a:extLst>
              <a:ext uri="{FF2B5EF4-FFF2-40B4-BE49-F238E27FC236}">
                <a16:creationId xmlns:a16="http://schemas.microsoft.com/office/drawing/2014/main" id="{B587B122-1579-FDB8-443B-F05E622163C3}"/>
              </a:ext>
            </a:extLst>
          </p:cNvPr>
          <p:cNvSpPr>
            <a:spLocks noGrp="1"/>
          </p:cNvSpPr>
          <p:nvPr>
            <p:ph sz="half" idx="16"/>
          </p:nvPr>
        </p:nvSpPr>
        <p:spPr>
          <a:xfrm>
            <a:off x="838200" y="2813049"/>
            <a:ext cx="3247662" cy="3238499"/>
          </a:xfrm>
        </p:spPr>
        <p:txBody>
          <a:bodyPr>
            <a:normAutofit/>
          </a:bodyPr>
          <a:lstStyle/>
          <a:p>
            <a:r>
              <a:rPr lang="en-US" dirty="0"/>
              <a:t>After connecting the database I took some creative liberties to make the program look better to me. I added a Help &gt; About menu, changed the layout of components, and changed the welcome screen images to larger representations.</a:t>
            </a:r>
          </a:p>
        </p:txBody>
      </p:sp>
      <p:sp>
        <p:nvSpPr>
          <p:cNvPr id="5" name="Slide Number Placeholder 4">
            <a:extLst>
              <a:ext uri="{FF2B5EF4-FFF2-40B4-BE49-F238E27FC236}">
                <a16:creationId xmlns:a16="http://schemas.microsoft.com/office/drawing/2014/main" id="{E74B0ADB-527F-A58C-9372-D8502ED6F91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26</a:t>
            </a:fld>
            <a:endParaRPr lang="en-US" dirty="0"/>
          </a:p>
        </p:txBody>
      </p:sp>
      <p:pic>
        <p:nvPicPr>
          <p:cNvPr id="7" name="Picture 6">
            <a:extLst>
              <a:ext uri="{FF2B5EF4-FFF2-40B4-BE49-F238E27FC236}">
                <a16:creationId xmlns:a16="http://schemas.microsoft.com/office/drawing/2014/main" id="{BCD05306-ACAA-C2FB-6B50-A6AF41EC599E}"/>
              </a:ext>
            </a:extLst>
          </p:cNvPr>
          <p:cNvPicPr>
            <a:picLocks noChangeAspect="1"/>
          </p:cNvPicPr>
          <p:nvPr/>
        </p:nvPicPr>
        <p:blipFill>
          <a:blip r:embed="rId3"/>
          <a:stretch>
            <a:fillRect/>
          </a:stretch>
        </p:blipFill>
        <p:spPr>
          <a:xfrm>
            <a:off x="6457266" y="297603"/>
            <a:ext cx="4896533" cy="6058746"/>
          </a:xfrm>
          <a:prstGeom prst="rect">
            <a:avLst/>
          </a:prstGeom>
        </p:spPr>
      </p:pic>
      <p:pic>
        <p:nvPicPr>
          <p:cNvPr id="9" name="Picture 8">
            <a:extLst>
              <a:ext uri="{FF2B5EF4-FFF2-40B4-BE49-F238E27FC236}">
                <a16:creationId xmlns:a16="http://schemas.microsoft.com/office/drawing/2014/main" id="{995123EC-C901-5AC9-F0BE-43E1247B0835}"/>
              </a:ext>
            </a:extLst>
          </p:cNvPr>
          <p:cNvPicPr>
            <a:picLocks noChangeAspect="1"/>
          </p:cNvPicPr>
          <p:nvPr/>
        </p:nvPicPr>
        <p:blipFill>
          <a:blip r:embed="rId4"/>
          <a:stretch>
            <a:fillRect/>
          </a:stretch>
        </p:blipFill>
        <p:spPr>
          <a:xfrm>
            <a:off x="3592052" y="297603"/>
            <a:ext cx="2762636" cy="2229161"/>
          </a:xfrm>
          <a:prstGeom prst="rect">
            <a:avLst/>
          </a:prstGeom>
        </p:spPr>
      </p:pic>
    </p:spTree>
    <p:extLst>
      <p:ext uri="{BB962C8B-B14F-4D97-AF65-F5344CB8AC3E}">
        <p14:creationId xmlns:p14="http://schemas.microsoft.com/office/powerpoint/2010/main" val="1984891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27</a:t>
            </a:fld>
            <a:endParaRPr lang="en-US" dirty="0"/>
          </a:p>
        </p:txBody>
      </p:sp>
      <p:pic>
        <p:nvPicPr>
          <p:cNvPr id="9" name="Picture 8">
            <a:extLst>
              <a:ext uri="{FF2B5EF4-FFF2-40B4-BE49-F238E27FC236}">
                <a16:creationId xmlns:a16="http://schemas.microsoft.com/office/drawing/2014/main" id="{D9D477A8-79C6-D96D-8E30-937E21E2DF42}"/>
              </a:ext>
            </a:extLst>
          </p:cNvPr>
          <p:cNvPicPr>
            <a:picLocks noChangeAspect="1"/>
          </p:cNvPicPr>
          <p:nvPr/>
        </p:nvPicPr>
        <p:blipFill>
          <a:blip r:embed="rId3"/>
          <a:stretch>
            <a:fillRect/>
          </a:stretch>
        </p:blipFill>
        <p:spPr>
          <a:xfrm>
            <a:off x="1006133" y="480165"/>
            <a:ext cx="4896533" cy="6058746"/>
          </a:xfrm>
          <a:prstGeom prst="rect">
            <a:avLst/>
          </a:prstGeom>
        </p:spPr>
      </p:pic>
      <p:pic>
        <p:nvPicPr>
          <p:cNvPr id="13" name="Picture 12">
            <a:extLst>
              <a:ext uri="{FF2B5EF4-FFF2-40B4-BE49-F238E27FC236}">
                <a16:creationId xmlns:a16="http://schemas.microsoft.com/office/drawing/2014/main" id="{7056AC64-5219-BB76-ED16-3B91246CD8DE}"/>
              </a:ext>
            </a:extLst>
          </p:cNvPr>
          <p:cNvPicPr>
            <a:picLocks noChangeAspect="1"/>
          </p:cNvPicPr>
          <p:nvPr/>
        </p:nvPicPr>
        <p:blipFill>
          <a:blip r:embed="rId4"/>
          <a:stretch>
            <a:fillRect/>
          </a:stretch>
        </p:blipFill>
        <p:spPr>
          <a:xfrm>
            <a:off x="6289336" y="480165"/>
            <a:ext cx="4896533" cy="6058746"/>
          </a:xfrm>
          <a:prstGeom prst="rect">
            <a:avLst/>
          </a:prstGeom>
        </p:spPr>
      </p:pic>
    </p:spTree>
    <p:extLst>
      <p:ext uri="{BB962C8B-B14F-4D97-AF65-F5344CB8AC3E}">
        <p14:creationId xmlns:p14="http://schemas.microsoft.com/office/powerpoint/2010/main" val="2651421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97BE-403B-122E-90D1-2788978A0B6F}"/>
              </a:ext>
            </a:extLst>
          </p:cNvPr>
          <p:cNvSpPr>
            <a:spLocks noGrp="1"/>
          </p:cNvSpPr>
          <p:nvPr>
            <p:ph type="ctrTitle"/>
          </p:nvPr>
        </p:nvSpPr>
        <p:spPr>
          <a:xfrm>
            <a:off x="6991350" y="406400"/>
            <a:ext cx="4179570" cy="3457971"/>
          </a:xfrm>
        </p:spPr>
        <p:txBody>
          <a:bodyPr/>
          <a:lstStyle/>
          <a:p>
            <a:r>
              <a:rPr lang="en-US" dirty="0"/>
              <a:t>Conclusion</a:t>
            </a:r>
          </a:p>
        </p:txBody>
      </p:sp>
      <p:sp>
        <p:nvSpPr>
          <p:cNvPr id="3" name="TextBox 2">
            <a:extLst>
              <a:ext uri="{FF2B5EF4-FFF2-40B4-BE49-F238E27FC236}">
                <a16:creationId xmlns:a16="http://schemas.microsoft.com/office/drawing/2014/main" id="{44111C0B-395C-9F8F-57E1-6FB7E11BC433}"/>
              </a:ext>
            </a:extLst>
          </p:cNvPr>
          <p:cNvSpPr txBox="1"/>
          <p:nvPr/>
        </p:nvSpPr>
        <p:spPr>
          <a:xfrm>
            <a:off x="9868277" y="6192570"/>
            <a:ext cx="1753750" cy="369332"/>
          </a:xfrm>
          <a:prstGeom prst="rect">
            <a:avLst/>
          </a:prstGeom>
          <a:noFill/>
        </p:spPr>
        <p:txBody>
          <a:bodyPr wrap="non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Back to Agenda</a:t>
            </a:r>
            <a:endParaRPr lang="en-US" dirty="0">
              <a:solidFill>
                <a:schemeClr val="bg1"/>
              </a:solidFill>
            </a:endParaRPr>
          </a:p>
        </p:txBody>
      </p:sp>
    </p:spTree>
    <p:extLst>
      <p:ext uri="{BB962C8B-B14F-4D97-AF65-F5344CB8AC3E}">
        <p14:creationId xmlns:p14="http://schemas.microsoft.com/office/powerpoint/2010/main" val="334696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2E6A-35EC-1B8E-0FD7-8C67870ACA64}"/>
              </a:ext>
            </a:extLst>
          </p:cNvPr>
          <p:cNvSpPr>
            <a:spLocks noGrp="1"/>
          </p:cNvSpPr>
          <p:nvPr>
            <p:ph type="title"/>
          </p:nvPr>
        </p:nvSpPr>
        <p:spPr>
          <a:xfrm>
            <a:off x="2933700" y="568961"/>
            <a:ext cx="8420100" cy="1780860"/>
          </a:xfrm>
        </p:spPr>
        <p:txBody>
          <a:bodyPr/>
          <a:lstStyle/>
          <a:p>
            <a:r>
              <a:rPr lang="en-US" dirty="0"/>
              <a:t>What I learned (Career Skills)</a:t>
            </a:r>
          </a:p>
        </p:txBody>
      </p:sp>
      <p:sp>
        <p:nvSpPr>
          <p:cNvPr id="12" name="Text Placeholder 11">
            <a:extLst>
              <a:ext uri="{FF2B5EF4-FFF2-40B4-BE49-F238E27FC236}">
                <a16:creationId xmlns:a16="http://schemas.microsoft.com/office/drawing/2014/main" id="{554B61B9-26F6-B304-92CD-03053DAAF2A8}"/>
              </a:ext>
            </a:extLst>
          </p:cNvPr>
          <p:cNvSpPr>
            <a:spLocks noGrp="1"/>
          </p:cNvSpPr>
          <p:nvPr>
            <p:ph type="body" idx="1"/>
          </p:nvPr>
        </p:nvSpPr>
        <p:spPr>
          <a:xfrm>
            <a:off x="2933700" y="2797255"/>
            <a:ext cx="6324600" cy="464499"/>
          </a:xfrm>
        </p:spPr>
        <p:txBody>
          <a:bodyPr/>
          <a:lstStyle/>
          <a:p>
            <a:r>
              <a:rPr lang="en-US" dirty="0"/>
              <a:t>Java – GUI programming using NetBeans</a:t>
            </a:r>
          </a:p>
        </p:txBody>
      </p:sp>
      <p:sp>
        <p:nvSpPr>
          <p:cNvPr id="35" name="Content Placeholder 34">
            <a:extLst>
              <a:ext uri="{FF2B5EF4-FFF2-40B4-BE49-F238E27FC236}">
                <a16:creationId xmlns:a16="http://schemas.microsoft.com/office/drawing/2014/main" id="{EDBE6233-75E9-40D1-968F-58CA9AD0FF50}"/>
              </a:ext>
            </a:extLst>
          </p:cNvPr>
          <p:cNvSpPr>
            <a:spLocks noGrp="1"/>
          </p:cNvSpPr>
          <p:nvPr>
            <p:ph sz="half" idx="13"/>
          </p:nvPr>
        </p:nvSpPr>
        <p:spPr>
          <a:xfrm>
            <a:off x="2933700" y="3251596"/>
            <a:ext cx="6324600" cy="3234264"/>
          </a:xfrm>
        </p:spPr>
        <p:txBody>
          <a:bodyPr>
            <a:normAutofit/>
          </a:bodyPr>
          <a:lstStyle/>
          <a:p>
            <a:r>
              <a:rPr lang="en-US" dirty="0"/>
              <a:t>This course taught me how to use NetBeans and Java to create spectacular looking GUI applications with ease. Some of the core concepts I learned are/:</a:t>
            </a:r>
          </a:p>
          <a:p>
            <a:pPr lvl="1"/>
            <a:r>
              <a:rPr lang="en-US" dirty="0"/>
              <a:t>Data Validation</a:t>
            </a:r>
          </a:p>
          <a:p>
            <a:pPr lvl="1"/>
            <a:r>
              <a:rPr lang="en-US" dirty="0"/>
              <a:t>File IO &amp; Database connectivity</a:t>
            </a:r>
          </a:p>
          <a:p>
            <a:pPr lvl="1"/>
            <a:r>
              <a:rPr lang="en-US" dirty="0"/>
              <a:t>Using advanced controls in GUI development</a:t>
            </a:r>
          </a:p>
          <a:p>
            <a:pPr lvl="1"/>
            <a:r>
              <a:rPr lang="en-US" dirty="0"/>
              <a:t>Reinforced learning of Object-Oriented Programming</a:t>
            </a:r>
          </a:p>
        </p:txBody>
      </p:sp>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29</a:t>
            </a:fld>
            <a:endParaRPr lang="en-US" dirty="0"/>
          </a:p>
        </p:txBody>
      </p:sp>
      <p:sp>
        <p:nvSpPr>
          <p:cNvPr id="7" name="TextBox 6">
            <a:extLst>
              <a:ext uri="{FF2B5EF4-FFF2-40B4-BE49-F238E27FC236}">
                <a16:creationId xmlns:a16="http://schemas.microsoft.com/office/drawing/2014/main" id="{2F13EC45-6ED7-3695-82DC-BF56D0BFE0AD}"/>
              </a:ext>
            </a:extLst>
          </p:cNvPr>
          <p:cNvSpPr txBox="1"/>
          <p:nvPr/>
        </p:nvSpPr>
        <p:spPr>
          <a:xfrm>
            <a:off x="9868277" y="6192570"/>
            <a:ext cx="1753750" cy="369332"/>
          </a:xfrm>
          <a:prstGeom prst="rect">
            <a:avLst/>
          </a:prstGeom>
          <a:noFill/>
        </p:spPr>
        <p:txBody>
          <a:bodyPr wrap="none" rtlCol="0">
            <a:spAutoFit/>
          </a:bodyPr>
          <a:lstStyle/>
          <a:p>
            <a:r>
              <a:rPr lang="en-US" dirty="0">
                <a:hlinkClick r:id="rId3" action="ppaction://hlinksldjump">
                  <a:extLst>
                    <a:ext uri="{A12FA001-AC4F-418D-AE19-62706E023703}">
                      <ahyp:hlinkClr xmlns:ahyp="http://schemas.microsoft.com/office/drawing/2018/hyperlinkcolor" val="tx"/>
                    </a:ext>
                  </a:extLst>
                </a:hlinkClick>
              </a:rPr>
              <a:t>Back to Agenda</a:t>
            </a:r>
            <a:endParaRPr lang="en-US" dirty="0"/>
          </a:p>
        </p:txBody>
      </p:sp>
    </p:spTree>
    <p:extLst>
      <p:ext uri="{BB962C8B-B14F-4D97-AF65-F5344CB8AC3E}">
        <p14:creationId xmlns:p14="http://schemas.microsoft.com/office/powerpoint/2010/main" val="10345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6991349" y="487018"/>
            <a:ext cx="4533711" cy="3377354"/>
          </a:xfrm>
        </p:spPr>
        <p:txBody>
          <a:bodyPr/>
          <a:lstStyle/>
          <a:p>
            <a:r>
              <a:rPr lang="en-US" dirty="0"/>
              <a:t>Project Overview</a:t>
            </a:r>
          </a:p>
        </p:txBody>
      </p:sp>
      <p:sp>
        <p:nvSpPr>
          <p:cNvPr id="3" name="TextBox 2">
            <a:extLst>
              <a:ext uri="{FF2B5EF4-FFF2-40B4-BE49-F238E27FC236}">
                <a16:creationId xmlns:a16="http://schemas.microsoft.com/office/drawing/2014/main" id="{343254BB-54B5-D370-1B6B-93EA43D03D34}"/>
              </a:ext>
            </a:extLst>
          </p:cNvPr>
          <p:cNvSpPr txBox="1"/>
          <p:nvPr/>
        </p:nvSpPr>
        <p:spPr>
          <a:xfrm>
            <a:off x="6991350" y="3864372"/>
            <a:ext cx="3546884" cy="369332"/>
          </a:xfrm>
          <a:prstGeom prst="rect">
            <a:avLst/>
          </a:prstGeom>
          <a:noFill/>
        </p:spPr>
        <p:txBody>
          <a:bodyPr wrap="square" rtlCol="0">
            <a:spAutoFit/>
          </a:bodyPr>
          <a:lstStyle/>
          <a:p>
            <a:r>
              <a:rPr lang="en-US" dirty="0"/>
              <a:t>An overview of the entire project</a:t>
            </a:r>
          </a:p>
        </p:txBody>
      </p:sp>
      <p:sp>
        <p:nvSpPr>
          <p:cNvPr id="4" name="TextBox 3">
            <a:extLst>
              <a:ext uri="{FF2B5EF4-FFF2-40B4-BE49-F238E27FC236}">
                <a16:creationId xmlns:a16="http://schemas.microsoft.com/office/drawing/2014/main" id="{ABAE1EE7-AD72-8461-7CB8-8FCD3E0141CF}"/>
              </a:ext>
            </a:extLst>
          </p:cNvPr>
          <p:cNvSpPr txBox="1"/>
          <p:nvPr/>
        </p:nvSpPr>
        <p:spPr>
          <a:xfrm>
            <a:off x="9868277" y="6192570"/>
            <a:ext cx="1753750" cy="369332"/>
          </a:xfrm>
          <a:prstGeom prst="rect">
            <a:avLst/>
          </a:prstGeom>
          <a:noFill/>
        </p:spPr>
        <p:txBody>
          <a:bodyPr wrap="none" rtlCol="0">
            <a:spAutoFit/>
          </a:bodyPr>
          <a:lstStyle/>
          <a:p>
            <a:r>
              <a:rPr lang="en-US" dirty="0">
                <a:hlinkClick r:id="rId3" action="ppaction://hlinksldjump">
                  <a:extLst>
                    <a:ext uri="{A12FA001-AC4F-418D-AE19-62706E023703}">
                      <ahyp:hlinkClr xmlns:ahyp="http://schemas.microsoft.com/office/drawing/2018/hyperlinkcolor" val="tx"/>
                    </a:ext>
                  </a:extLst>
                </a:hlinkClick>
              </a:rPr>
              <a:t>Back to Agenda</a:t>
            </a:r>
            <a:endParaRPr lang="en-US" dirty="0"/>
          </a:p>
        </p:txBody>
      </p:sp>
    </p:spTree>
    <p:extLst>
      <p:ext uri="{BB962C8B-B14F-4D97-AF65-F5344CB8AC3E}">
        <p14:creationId xmlns:p14="http://schemas.microsoft.com/office/powerpoint/2010/main" val="608796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1341120" y="558801"/>
            <a:ext cx="9953308" cy="1780860"/>
          </a:xfrm>
        </p:spPr>
        <p:txBody>
          <a:bodyPr/>
          <a:lstStyle/>
          <a:p>
            <a:r>
              <a:rPr lang="en-US" dirty="0"/>
              <a:t>Challenges</a:t>
            </a:r>
          </a:p>
        </p:txBody>
      </p:sp>
      <p:sp>
        <p:nvSpPr>
          <p:cNvPr id="13" name="Text Placeholder 12">
            <a:extLst>
              <a:ext uri="{FF2B5EF4-FFF2-40B4-BE49-F238E27FC236}">
                <a16:creationId xmlns:a16="http://schemas.microsoft.com/office/drawing/2014/main" id="{7E5B6E40-3A7D-ACF7-AA38-25977D322D81}"/>
              </a:ext>
            </a:extLst>
          </p:cNvPr>
          <p:cNvSpPr>
            <a:spLocks noGrp="1"/>
          </p:cNvSpPr>
          <p:nvPr>
            <p:ph type="body" idx="1"/>
          </p:nvPr>
        </p:nvSpPr>
        <p:spPr>
          <a:xfrm>
            <a:off x="1341119" y="2960877"/>
            <a:ext cx="8338589" cy="351284"/>
          </a:xfrm>
        </p:spPr>
        <p:txBody>
          <a:bodyPr/>
          <a:lstStyle/>
          <a:p>
            <a:r>
              <a:rPr lang="en-US" dirty="0"/>
              <a:t>Areas I felt challenging:</a:t>
            </a:r>
          </a:p>
        </p:txBody>
      </p:sp>
      <p:sp>
        <p:nvSpPr>
          <p:cNvPr id="36" name="Content Placeholder 35">
            <a:extLst>
              <a:ext uri="{FF2B5EF4-FFF2-40B4-BE49-F238E27FC236}">
                <a16:creationId xmlns:a16="http://schemas.microsoft.com/office/drawing/2014/main" id="{E71298F0-74F1-FECA-0F02-495F9A2EBA7B}"/>
              </a:ext>
            </a:extLst>
          </p:cNvPr>
          <p:cNvSpPr>
            <a:spLocks noGrp="1"/>
          </p:cNvSpPr>
          <p:nvPr>
            <p:ph sz="half" idx="15"/>
          </p:nvPr>
        </p:nvSpPr>
        <p:spPr>
          <a:xfrm>
            <a:off x="1341120" y="3392035"/>
            <a:ext cx="8338588" cy="2907164"/>
          </a:xfrm>
        </p:spPr>
        <p:txBody>
          <a:bodyPr>
            <a:normAutofit/>
          </a:bodyPr>
          <a:lstStyle/>
          <a:p>
            <a:r>
              <a:rPr lang="en-US" dirty="0"/>
              <a:t>Connecting to the MySQL Database took me a few tries, but once I successful, I understand where I was going wrong.</a:t>
            </a:r>
          </a:p>
          <a:p>
            <a:r>
              <a:rPr lang="en-US" dirty="0"/>
              <a:t>Loading the customer details after connecting to the database was a task that I couldn’t seem to get, until it clicked.</a:t>
            </a:r>
          </a:p>
          <a:p>
            <a:pPr marL="0" indent="0">
              <a:buNone/>
            </a:pPr>
            <a:endParaRPr lang="en-US" dirty="0"/>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30</a:t>
            </a:fld>
            <a:endParaRPr lang="en-US" dirty="0"/>
          </a:p>
        </p:txBody>
      </p:sp>
      <p:sp>
        <p:nvSpPr>
          <p:cNvPr id="7" name="TextBox 6">
            <a:extLst>
              <a:ext uri="{FF2B5EF4-FFF2-40B4-BE49-F238E27FC236}">
                <a16:creationId xmlns:a16="http://schemas.microsoft.com/office/drawing/2014/main" id="{37F94D21-922B-0D56-B05C-939381483E4E}"/>
              </a:ext>
            </a:extLst>
          </p:cNvPr>
          <p:cNvSpPr txBox="1"/>
          <p:nvPr/>
        </p:nvSpPr>
        <p:spPr>
          <a:xfrm>
            <a:off x="9868277" y="6192570"/>
            <a:ext cx="1753750" cy="369332"/>
          </a:xfrm>
          <a:prstGeom prst="rect">
            <a:avLst/>
          </a:prstGeom>
          <a:noFill/>
        </p:spPr>
        <p:txBody>
          <a:bodyPr wrap="none" rtlCol="0">
            <a:spAutoFit/>
          </a:bodyPr>
          <a:lstStyle/>
          <a:p>
            <a:r>
              <a:rPr lang="en-US" dirty="0">
                <a:hlinkClick r:id="rId3" action="ppaction://hlinksldjump">
                  <a:extLst>
                    <a:ext uri="{A12FA001-AC4F-418D-AE19-62706E023703}">
                      <ahyp:hlinkClr xmlns:ahyp="http://schemas.microsoft.com/office/drawing/2018/hyperlinkcolor" val="tx"/>
                    </a:ext>
                  </a:extLst>
                </a:hlinkClick>
              </a:rPr>
              <a:t>Back to Agenda</a:t>
            </a:r>
            <a:endParaRPr lang="en-US" dirty="0"/>
          </a:p>
        </p:txBody>
      </p:sp>
    </p:spTree>
    <p:extLst>
      <p:ext uri="{BB962C8B-B14F-4D97-AF65-F5344CB8AC3E}">
        <p14:creationId xmlns:p14="http://schemas.microsoft.com/office/powerpoint/2010/main" val="636929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476874" y="1671639"/>
            <a:ext cx="5884027" cy="1204912"/>
          </a:xfrm>
        </p:spPr>
        <p:txBody>
          <a:bodyPr/>
          <a:lstStyle/>
          <a:p>
            <a:r>
              <a:rPr lang="en-US" dirty="0"/>
              <a:t>Peer Reviews</a:t>
            </a:r>
          </a:p>
        </p:txBody>
      </p:sp>
      <p:pic>
        <p:nvPicPr>
          <p:cNvPr id="47" name="Picture Placeholder 46" descr="A person smiling with a shadow on the wall">
            <a:extLst>
              <a:ext uri="{FF2B5EF4-FFF2-40B4-BE49-F238E27FC236}">
                <a16:creationId xmlns:a16="http://schemas.microsoft.com/office/drawing/2014/main" id="{F55BC7A4-EE4B-7EFC-C325-408D66C3CBA7}"/>
              </a:ext>
            </a:extLst>
          </p:cNvPr>
          <p:cNvPicPr>
            <a:picLocks noGrp="1" noChangeAspect="1"/>
          </p:cNvPicPr>
          <p:nvPr>
            <p:ph type="pic" sz="quarter" idx="13"/>
          </p:nvPr>
        </p:nvPicPr>
        <p:blipFill>
          <a:blip r:embed="rId3"/>
          <a:srcRect l="112" r="112"/>
          <a:stretch/>
        </p:blipFill>
        <p:spPr>
          <a:xfrm>
            <a:off x="-28230" y="-9144"/>
            <a:ext cx="5481955" cy="6876288"/>
          </a:xfrm>
        </p:spPr>
      </p:pic>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31</a:t>
            </a:fld>
            <a:endParaRPr lang="en-US" dirty="0"/>
          </a:p>
        </p:txBody>
      </p:sp>
      <p:cxnSp>
        <p:nvCxnSpPr>
          <p:cNvPr id="23" name="Straight Connector 22">
            <a:extLst>
              <a:ext uri="{FF2B5EF4-FFF2-40B4-BE49-F238E27FC236}">
                <a16:creationId xmlns:a16="http://schemas.microsoft.com/office/drawing/2014/main" id="{D87F08D6-2CA7-4A5A-BE34-07113DCA535D}"/>
              </a:ext>
              <a:ext uri="{C183D7F6-B498-43B3-948B-1728B52AA6E4}">
                <adec:decorative xmlns:adec="http://schemas.microsoft.com/office/drawing/2017/decorative" val="1"/>
              </a:ext>
            </a:extLst>
          </p:cNvPr>
          <p:cNvCxnSpPr>
            <a:cxnSpLocks/>
          </p:cNvCxnSpPr>
          <p:nvPr userDrawn="1"/>
        </p:nvCxnSpPr>
        <p:spPr>
          <a:xfrm flipH="1" flipV="1">
            <a:off x="0" y="876300"/>
            <a:ext cx="5246255" cy="17098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6DEA0E6-3329-1DE2-6F5F-8B7EA1FCBCA0}"/>
              </a:ext>
            </a:extLst>
          </p:cNvPr>
          <p:cNvSpPr txBox="1"/>
          <p:nvPr/>
        </p:nvSpPr>
        <p:spPr>
          <a:xfrm>
            <a:off x="9868277" y="6192570"/>
            <a:ext cx="1753750" cy="369332"/>
          </a:xfrm>
          <a:prstGeom prst="rect">
            <a:avLst/>
          </a:prstGeom>
          <a:noFill/>
        </p:spPr>
        <p:txBody>
          <a:bodyPr wrap="none" rtlCol="0">
            <a:spAutoFit/>
          </a:bodyPr>
          <a:lstStyle/>
          <a:p>
            <a:r>
              <a:rPr lang="en-US" dirty="0">
                <a:hlinkClick r:id="rId4" action="ppaction://hlinksldjump">
                  <a:extLst>
                    <a:ext uri="{A12FA001-AC4F-418D-AE19-62706E023703}">
                      <ahyp:hlinkClr xmlns:ahyp="http://schemas.microsoft.com/office/drawing/2018/hyperlinkcolor" val="tx"/>
                    </a:ext>
                  </a:extLst>
                </a:hlinkClick>
              </a:rPr>
              <a:t>Back to Agenda</a:t>
            </a:r>
            <a:endParaRPr lang="en-US" dirty="0"/>
          </a:p>
        </p:txBody>
      </p:sp>
      <p:pic>
        <p:nvPicPr>
          <p:cNvPr id="9" name="Picture 8">
            <a:extLst>
              <a:ext uri="{FF2B5EF4-FFF2-40B4-BE49-F238E27FC236}">
                <a16:creationId xmlns:a16="http://schemas.microsoft.com/office/drawing/2014/main" id="{0ADE2D5D-47EB-8289-634B-393C5263BCF0}"/>
              </a:ext>
            </a:extLst>
          </p:cNvPr>
          <p:cNvPicPr>
            <a:picLocks noChangeAspect="1"/>
          </p:cNvPicPr>
          <p:nvPr/>
        </p:nvPicPr>
        <p:blipFill>
          <a:blip r:embed="rId5"/>
          <a:stretch>
            <a:fillRect/>
          </a:stretch>
        </p:blipFill>
        <p:spPr>
          <a:xfrm>
            <a:off x="5746751" y="2969683"/>
            <a:ext cx="5344271" cy="2638793"/>
          </a:xfrm>
          <a:prstGeom prst="rect">
            <a:avLst/>
          </a:prstGeom>
        </p:spPr>
      </p:pic>
    </p:spTree>
    <p:extLst>
      <p:ext uri="{BB962C8B-B14F-4D97-AF65-F5344CB8AC3E}">
        <p14:creationId xmlns:p14="http://schemas.microsoft.com/office/powerpoint/2010/main" val="1742861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2850181"/>
          </a:xfrm>
        </p:spPr>
        <p:txBody>
          <a:bodyPr>
            <a:noAutofit/>
          </a:bodyPr>
          <a:lstStyle/>
          <a:p>
            <a:r>
              <a:rPr lang="en-US" dirty="0"/>
              <a:t>In conclusion, I believe this course has set me on a path that I will never find an end to. Knowing what little I do about Java only fuels the fire to learn. I seem to find Java easy to understand, so looking at the future, I am glad to have Java in my toolbelt. </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32</a:t>
            </a:fld>
            <a:endParaRPr lang="en-US" dirty="0"/>
          </a:p>
        </p:txBody>
      </p:sp>
      <p:sp>
        <p:nvSpPr>
          <p:cNvPr id="5" name="TextBox 4">
            <a:extLst>
              <a:ext uri="{FF2B5EF4-FFF2-40B4-BE49-F238E27FC236}">
                <a16:creationId xmlns:a16="http://schemas.microsoft.com/office/drawing/2014/main" id="{916EC030-6118-D44C-927C-7D64AEAEE22B}"/>
              </a:ext>
            </a:extLst>
          </p:cNvPr>
          <p:cNvSpPr txBox="1"/>
          <p:nvPr/>
        </p:nvSpPr>
        <p:spPr>
          <a:xfrm>
            <a:off x="9868277" y="6192570"/>
            <a:ext cx="1753750" cy="369332"/>
          </a:xfrm>
          <a:prstGeom prst="rect">
            <a:avLst/>
          </a:prstGeom>
          <a:noFill/>
        </p:spPr>
        <p:txBody>
          <a:bodyPr wrap="non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Back to Agenda</a:t>
            </a:r>
            <a:endParaRPr lang="en-US" dirty="0">
              <a:solidFill>
                <a:schemeClr val="bg1"/>
              </a:solidFill>
            </a:endParaRPr>
          </a:p>
        </p:txBody>
      </p:sp>
    </p:spTree>
    <p:extLst>
      <p:ext uri="{BB962C8B-B14F-4D97-AF65-F5344CB8AC3E}">
        <p14:creationId xmlns:p14="http://schemas.microsoft.com/office/powerpoint/2010/main" val="1969787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2121177"/>
          </a:xfrm>
        </p:spPr>
        <p:txBody>
          <a:bodyPr/>
          <a:lstStyle/>
          <a:p>
            <a:r>
              <a:rPr lang="en-US" dirty="0"/>
              <a:t>Whole Project Overview</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2091350" y="2725092"/>
            <a:ext cx="5712737" cy="1964603"/>
          </a:xfrm>
        </p:spPr>
        <p:txBody>
          <a:bodyPr>
            <a:normAutofit/>
          </a:bodyPr>
          <a:lstStyle/>
          <a:p>
            <a:pPr marL="0" lvl="1" indent="0">
              <a:buNone/>
            </a:pPr>
            <a:r>
              <a:rPr lang="en-US" dirty="0"/>
              <a:t>This project demonstrates how to use Java to go from designing the UML and Wireframe Diagrams to a finished product ready for the client. We use many different GUI controls, save and retrieve data with CSV files and connect to and use MySQL Databases.</a:t>
            </a:r>
          </a:p>
          <a:p>
            <a:pPr marL="0" lvl="1" indent="0">
              <a:buNone/>
            </a:pPr>
            <a:endParaRPr lang="en-US" dirty="0"/>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4</a:t>
            </a:fld>
            <a:endParaRPr lang="en-US" dirty="0"/>
          </a:p>
        </p:txBody>
      </p:sp>
    </p:spTree>
    <p:extLst>
      <p:ext uri="{BB962C8B-B14F-4D97-AF65-F5344CB8AC3E}">
        <p14:creationId xmlns:p14="http://schemas.microsoft.com/office/powerpoint/2010/main" val="97501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CEAAD7-A3CB-236A-D085-965168129CB3}"/>
              </a:ext>
            </a:extLst>
          </p:cNvPr>
          <p:cNvSpPr>
            <a:spLocks noGrp="1"/>
          </p:cNvSpPr>
          <p:nvPr>
            <p:ph type="ctrTitle"/>
          </p:nvPr>
        </p:nvSpPr>
        <p:spPr>
          <a:xfrm>
            <a:off x="6991350" y="487018"/>
            <a:ext cx="4179570" cy="3377354"/>
          </a:xfrm>
        </p:spPr>
        <p:txBody>
          <a:bodyPr/>
          <a:lstStyle/>
          <a:p>
            <a:r>
              <a:rPr lang="en-US" dirty="0"/>
              <a:t>Week 1</a:t>
            </a:r>
          </a:p>
        </p:txBody>
      </p:sp>
      <p:sp>
        <p:nvSpPr>
          <p:cNvPr id="8" name="TextBox 7">
            <a:extLst>
              <a:ext uri="{FF2B5EF4-FFF2-40B4-BE49-F238E27FC236}">
                <a16:creationId xmlns:a16="http://schemas.microsoft.com/office/drawing/2014/main" id="{CE2ACB39-B105-88D4-4131-295D3620D7E6}"/>
              </a:ext>
            </a:extLst>
          </p:cNvPr>
          <p:cNvSpPr txBox="1"/>
          <p:nvPr/>
        </p:nvSpPr>
        <p:spPr>
          <a:xfrm>
            <a:off x="6991350" y="3864372"/>
            <a:ext cx="3546884" cy="646331"/>
          </a:xfrm>
          <a:prstGeom prst="rect">
            <a:avLst/>
          </a:prstGeom>
          <a:noFill/>
        </p:spPr>
        <p:txBody>
          <a:bodyPr wrap="square" rtlCol="0">
            <a:spAutoFit/>
          </a:bodyPr>
          <a:lstStyle/>
          <a:p>
            <a:r>
              <a:rPr lang="en-US" dirty="0">
                <a:solidFill>
                  <a:schemeClr val="bg2"/>
                </a:solidFill>
              </a:rPr>
              <a:t>Using Visio to create UML and Wireframe Diagrams</a:t>
            </a:r>
          </a:p>
        </p:txBody>
      </p:sp>
      <p:sp>
        <p:nvSpPr>
          <p:cNvPr id="9" name="TextBox 8">
            <a:extLst>
              <a:ext uri="{FF2B5EF4-FFF2-40B4-BE49-F238E27FC236}">
                <a16:creationId xmlns:a16="http://schemas.microsoft.com/office/drawing/2014/main" id="{387F1A33-B9EF-DFEF-764A-D5724CA388BA}"/>
              </a:ext>
            </a:extLst>
          </p:cNvPr>
          <p:cNvSpPr txBox="1"/>
          <p:nvPr/>
        </p:nvSpPr>
        <p:spPr>
          <a:xfrm>
            <a:off x="9868277" y="6192570"/>
            <a:ext cx="1753750" cy="369332"/>
          </a:xfrm>
          <a:prstGeom prst="rect">
            <a:avLst/>
          </a:prstGeom>
          <a:noFill/>
        </p:spPr>
        <p:txBody>
          <a:bodyPr wrap="non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Back to Agenda</a:t>
            </a:r>
            <a:endParaRPr lang="en-US" dirty="0">
              <a:solidFill>
                <a:schemeClr val="bg1"/>
              </a:solidFill>
            </a:endParaRPr>
          </a:p>
        </p:txBody>
      </p:sp>
    </p:spTree>
    <p:extLst>
      <p:ext uri="{BB962C8B-B14F-4D97-AF65-F5344CB8AC3E}">
        <p14:creationId xmlns:p14="http://schemas.microsoft.com/office/powerpoint/2010/main" val="1428293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2121177"/>
          </a:xfrm>
        </p:spPr>
        <p:txBody>
          <a:bodyPr/>
          <a:lstStyle/>
          <a:p>
            <a:r>
              <a:rPr lang="en-US" dirty="0"/>
              <a:t>Week 1 – Part 1</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88" y="2763078"/>
            <a:ext cx="3865248" cy="3407051"/>
          </a:xfrm>
        </p:spPr>
        <p:txBody>
          <a:bodyPr>
            <a:normAutofit fontScale="70000" lnSpcReduction="20000"/>
          </a:bodyPr>
          <a:lstStyle/>
          <a:p>
            <a:r>
              <a:rPr lang="en-US" dirty="0"/>
              <a:t>Class name: Customer</a:t>
            </a:r>
          </a:p>
          <a:p>
            <a:pPr lvl="1"/>
            <a:r>
              <a:rPr lang="en-US" dirty="0"/>
              <a:t>Attributes: </a:t>
            </a:r>
          </a:p>
          <a:p>
            <a:pPr lvl="2"/>
            <a:r>
              <a:rPr lang="en-US" dirty="0" err="1"/>
              <a:t>customerID</a:t>
            </a:r>
            <a:r>
              <a:rPr lang="en-US" dirty="0"/>
              <a:t> - int - private</a:t>
            </a:r>
          </a:p>
          <a:p>
            <a:pPr lvl="2"/>
            <a:r>
              <a:rPr lang="en-US" dirty="0"/>
              <a:t>name - String - private</a:t>
            </a:r>
          </a:p>
          <a:p>
            <a:pPr lvl="2"/>
            <a:r>
              <a:rPr lang="en-US" dirty="0"/>
              <a:t>address - String - private</a:t>
            </a:r>
          </a:p>
          <a:p>
            <a:pPr lvl="2"/>
            <a:r>
              <a:rPr lang="en-US" dirty="0" err="1"/>
              <a:t>yardType</a:t>
            </a:r>
            <a:r>
              <a:rPr lang="en-US" dirty="0"/>
              <a:t> - String - private</a:t>
            </a:r>
          </a:p>
          <a:p>
            <a:pPr lvl="2"/>
            <a:r>
              <a:rPr lang="en-US" dirty="0"/>
              <a:t>length - double - private</a:t>
            </a:r>
          </a:p>
          <a:p>
            <a:pPr lvl="2"/>
            <a:r>
              <a:rPr lang="en-US" dirty="0"/>
              <a:t>width - double - private</a:t>
            </a:r>
          </a:p>
          <a:p>
            <a:pPr lvl="2"/>
            <a:r>
              <a:rPr lang="en-US" dirty="0" err="1"/>
              <a:t>totalCost</a:t>
            </a:r>
            <a:r>
              <a:rPr lang="en-US" dirty="0"/>
              <a:t> - double - private</a:t>
            </a:r>
          </a:p>
          <a:p>
            <a:pPr lvl="1"/>
            <a:r>
              <a:rPr lang="en-US" dirty="0"/>
              <a:t>Behaviors</a:t>
            </a:r>
          </a:p>
          <a:p>
            <a:pPr lvl="2"/>
            <a:r>
              <a:rPr lang="en-US" dirty="0" err="1"/>
              <a:t>toString</a:t>
            </a:r>
            <a:r>
              <a:rPr lang="en-US" dirty="0"/>
              <a:t>() - String - public</a:t>
            </a:r>
          </a:p>
          <a:p>
            <a:pPr lvl="2"/>
            <a:r>
              <a:rPr lang="en-US" dirty="0" err="1"/>
              <a:t>getDetails</a:t>
            </a:r>
            <a:r>
              <a:rPr lang="en-US" dirty="0"/>
              <a:t>() - String - public</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6</a:t>
            </a:fld>
            <a:endParaRPr lang="en-US" dirty="0"/>
          </a:p>
        </p:txBody>
      </p:sp>
      <p:sp>
        <p:nvSpPr>
          <p:cNvPr id="5" name="Text Placeholder 2">
            <a:extLst>
              <a:ext uri="{FF2B5EF4-FFF2-40B4-BE49-F238E27FC236}">
                <a16:creationId xmlns:a16="http://schemas.microsoft.com/office/drawing/2014/main" id="{8FDC9F00-053E-3FB3-E4CE-B48449536DF0}"/>
              </a:ext>
            </a:extLst>
          </p:cNvPr>
          <p:cNvSpPr txBox="1">
            <a:spLocks/>
          </p:cNvSpPr>
          <p:nvPr/>
        </p:nvSpPr>
        <p:spPr>
          <a:xfrm>
            <a:off x="4966459" y="2763078"/>
            <a:ext cx="3865248" cy="340705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spc="50" baseline="0">
                <a:solidFill>
                  <a:schemeClr val="tx1"/>
                </a:solidFill>
                <a:latin typeface="+mn-lt"/>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4pPr>
            <a:lvl5pPr marL="114300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dirty="0"/>
              <a:t>Class name: </a:t>
            </a:r>
            <a:r>
              <a:rPr lang="en-US" sz="1300" dirty="0" err="1"/>
              <a:t>DataIO</a:t>
            </a:r>
            <a:endParaRPr lang="en-US" sz="1300" dirty="0"/>
          </a:p>
          <a:p>
            <a:pPr lvl="1"/>
            <a:r>
              <a:rPr lang="en-US" sz="1300" dirty="0"/>
              <a:t>Attributes: </a:t>
            </a:r>
          </a:p>
          <a:p>
            <a:pPr lvl="2"/>
            <a:r>
              <a:rPr lang="en-US" sz="1300" dirty="0"/>
              <a:t>DATABASE_NAME - String - private</a:t>
            </a:r>
          </a:p>
          <a:p>
            <a:pPr lvl="2"/>
            <a:r>
              <a:rPr lang="en-US" sz="1300" dirty="0"/>
              <a:t>CONNECTION_STRING - String - private</a:t>
            </a:r>
          </a:p>
          <a:p>
            <a:pPr lvl="2"/>
            <a:r>
              <a:rPr lang="en-US" sz="1300" dirty="0"/>
              <a:t>USER_NAME - String - private</a:t>
            </a:r>
          </a:p>
          <a:p>
            <a:pPr lvl="2"/>
            <a:r>
              <a:rPr lang="en-US" sz="1300" dirty="0"/>
              <a:t>PASSWORD - String - private</a:t>
            </a:r>
          </a:p>
          <a:p>
            <a:pPr lvl="1"/>
            <a:r>
              <a:rPr lang="en-US" sz="1300" dirty="0"/>
              <a:t>Behaviors</a:t>
            </a:r>
          </a:p>
          <a:p>
            <a:pPr lvl="2"/>
            <a:r>
              <a:rPr lang="en-US" sz="1300" dirty="0"/>
              <a:t>add(</a:t>
            </a:r>
            <a:r>
              <a:rPr lang="en-US" sz="1300" dirty="0" err="1"/>
              <a:t>cust</a:t>
            </a:r>
            <a:r>
              <a:rPr lang="en-US" sz="1300" dirty="0"/>
              <a:t>: Customer) - void - public</a:t>
            </a:r>
          </a:p>
          <a:p>
            <a:pPr lvl="2"/>
            <a:r>
              <a:rPr lang="en-US" sz="1300" dirty="0"/>
              <a:t>delete(</a:t>
            </a:r>
            <a:r>
              <a:rPr lang="en-US" sz="1300" dirty="0" err="1"/>
              <a:t>customerID</a:t>
            </a:r>
            <a:r>
              <a:rPr lang="en-US" sz="1300" dirty="0"/>
              <a:t>: int) - void – public</a:t>
            </a:r>
          </a:p>
          <a:p>
            <a:pPr lvl="2"/>
            <a:r>
              <a:rPr lang="en-US" sz="1300" dirty="0" err="1"/>
              <a:t>getList</a:t>
            </a:r>
            <a:r>
              <a:rPr lang="en-US" sz="1300" dirty="0"/>
              <a:t>() – </a:t>
            </a:r>
            <a:r>
              <a:rPr lang="en-US" sz="1300" dirty="0" err="1"/>
              <a:t>ArrayList</a:t>
            </a:r>
            <a:r>
              <a:rPr lang="en-US" sz="1300" dirty="0"/>
              <a:t>&lt;customer&gt;</a:t>
            </a:r>
          </a:p>
        </p:txBody>
      </p:sp>
      <p:sp>
        <p:nvSpPr>
          <p:cNvPr id="6" name="TextBox 5">
            <a:extLst>
              <a:ext uri="{FF2B5EF4-FFF2-40B4-BE49-F238E27FC236}">
                <a16:creationId xmlns:a16="http://schemas.microsoft.com/office/drawing/2014/main" id="{8F9586D2-2488-4B97-7AD5-88544EB921DB}"/>
              </a:ext>
            </a:extLst>
          </p:cNvPr>
          <p:cNvSpPr txBox="1"/>
          <p:nvPr/>
        </p:nvSpPr>
        <p:spPr>
          <a:xfrm>
            <a:off x="1322318" y="2389537"/>
            <a:ext cx="6270306" cy="369332"/>
          </a:xfrm>
          <a:prstGeom prst="rect">
            <a:avLst/>
          </a:prstGeom>
          <a:noFill/>
        </p:spPr>
        <p:txBody>
          <a:bodyPr wrap="none" rtlCol="0">
            <a:spAutoFit/>
          </a:bodyPr>
          <a:lstStyle/>
          <a:p>
            <a:r>
              <a:rPr lang="en-US" dirty="0"/>
              <a:t>Create a UML Class diagram following the information below</a:t>
            </a:r>
          </a:p>
        </p:txBody>
      </p:sp>
    </p:spTree>
    <p:extLst>
      <p:ext uri="{BB962C8B-B14F-4D97-AF65-F5344CB8AC3E}">
        <p14:creationId xmlns:p14="http://schemas.microsoft.com/office/powerpoint/2010/main" val="3571516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1055C-5E33-5D21-2A6E-21827FA88ED3}"/>
              </a:ext>
            </a:extLst>
          </p:cNvPr>
          <p:cNvSpPr>
            <a:spLocks noGrp="1"/>
          </p:cNvSpPr>
          <p:nvPr>
            <p:ph type="title"/>
          </p:nvPr>
        </p:nvSpPr>
        <p:spPr>
          <a:xfrm>
            <a:off x="838201" y="895350"/>
            <a:ext cx="3493654" cy="1917700"/>
          </a:xfrm>
        </p:spPr>
        <p:txBody>
          <a:bodyPr>
            <a:normAutofit/>
          </a:bodyPr>
          <a:lstStyle/>
          <a:p>
            <a:r>
              <a:rPr lang="en-US" dirty="0"/>
              <a:t>UML Class Diagram</a:t>
            </a:r>
          </a:p>
        </p:txBody>
      </p:sp>
      <p:sp>
        <p:nvSpPr>
          <p:cNvPr id="6" name="Text Placeholder 5">
            <a:extLst>
              <a:ext uri="{FF2B5EF4-FFF2-40B4-BE49-F238E27FC236}">
                <a16:creationId xmlns:a16="http://schemas.microsoft.com/office/drawing/2014/main" id="{B587B122-1579-FDB8-443B-F05E622163C3}"/>
              </a:ext>
            </a:extLst>
          </p:cNvPr>
          <p:cNvSpPr>
            <a:spLocks noGrp="1"/>
          </p:cNvSpPr>
          <p:nvPr>
            <p:ph sz="half" idx="16"/>
          </p:nvPr>
        </p:nvSpPr>
        <p:spPr>
          <a:xfrm>
            <a:off x="838200" y="2813049"/>
            <a:ext cx="3247662" cy="3238499"/>
          </a:xfrm>
        </p:spPr>
        <p:txBody>
          <a:bodyPr>
            <a:normAutofit/>
          </a:bodyPr>
          <a:lstStyle/>
          <a:p>
            <a:r>
              <a:rPr lang="en-US" dirty="0"/>
              <a:t>Step 1 was creating the “Customer” and “</a:t>
            </a:r>
            <a:r>
              <a:rPr lang="en-US" dirty="0" err="1"/>
              <a:t>DataIO</a:t>
            </a:r>
            <a:r>
              <a:rPr lang="en-US" dirty="0"/>
              <a:t>” UML Class Diagrams.</a:t>
            </a:r>
          </a:p>
          <a:p>
            <a:r>
              <a:rPr lang="en-US" dirty="0"/>
              <a:t>We used Microsoft Visio to complete the tasks in week 1</a:t>
            </a:r>
          </a:p>
        </p:txBody>
      </p:sp>
      <p:sp>
        <p:nvSpPr>
          <p:cNvPr id="5" name="Slide Number Placeholder 4">
            <a:extLst>
              <a:ext uri="{FF2B5EF4-FFF2-40B4-BE49-F238E27FC236}">
                <a16:creationId xmlns:a16="http://schemas.microsoft.com/office/drawing/2014/main" id="{E74B0ADB-527F-A58C-9372-D8502ED6F91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7</a:t>
            </a:fld>
            <a:endParaRPr lang="en-US" dirty="0"/>
          </a:p>
        </p:txBody>
      </p:sp>
      <p:pic>
        <p:nvPicPr>
          <p:cNvPr id="8" name="Picture 7">
            <a:extLst>
              <a:ext uri="{FF2B5EF4-FFF2-40B4-BE49-F238E27FC236}">
                <a16:creationId xmlns:a16="http://schemas.microsoft.com/office/drawing/2014/main" id="{85B9C4B5-C382-56C7-A8B3-195DC53CD1B5}"/>
              </a:ext>
            </a:extLst>
          </p:cNvPr>
          <p:cNvPicPr>
            <a:picLocks noChangeAspect="1"/>
          </p:cNvPicPr>
          <p:nvPr/>
        </p:nvPicPr>
        <p:blipFill>
          <a:blip r:embed="rId3"/>
          <a:stretch>
            <a:fillRect/>
          </a:stretch>
        </p:blipFill>
        <p:spPr>
          <a:xfrm>
            <a:off x="4427327" y="1471991"/>
            <a:ext cx="6439799" cy="3677163"/>
          </a:xfrm>
          <a:prstGeom prst="rect">
            <a:avLst/>
          </a:prstGeom>
        </p:spPr>
      </p:pic>
    </p:spTree>
    <p:extLst>
      <p:ext uri="{BB962C8B-B14F-4D97-AF65-F5344CB8AC3E}">
        <p14:creationId xmlns:p14="http://schemas.microsoft.com/office/powerpoint/2010/main" val="3470579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2121177"/>
          </a:xfrm>
        </p:spPr>
        <p:txBody>
          <a:bodyPr/>
          <a:lstStyle/>
          <a:p>
            <a:r>
              <a:rPr lang="en-US" dirty="0"/>
              <a:t>Week 1 – Part 2</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87" y="2915216"/>
            <a:ext cx="8247125" cy="3254913"/>
          </a:xfrm>
        </p:spPr>
        <p:txBody>
          <a:bodyPr>
            <a:normAutofit/>
          </a:bodyPr>
          <a:lstStyle/>
          <a:p>
            <a:r>
              <a:rPr lang="en-US" dirty="0"/>
              <a:t>Creating the Wireframe Diagram</a:t>
            </a:r>
          </a:p>
          <a:p>
            <a:r>
              <a:rPr lang="en-US" b="0" dirty="0"/>
              <a:t>The provided instructions told us to create an application with a landscape design. Place a Menu bar, with items File and Order onto the design. Next add 3 panels with names “Welcome”, “Information”, and “Customer List” titles. Then we were instructed to build the application out by adding several components to each panel. These components include labels, buttons, </a:t>
            </a:r>
            <a:r>
              <a:rPr lang="en-US" b="0" dirty="0" err="1"/>
              <a:t>textBoxes</a:t>
            </a:r>
            <a:r>
              <a:rPr lang="en-US" b="0" dirty="0"/>
              <a:t>, </a:t>
            </a:r>
            <a:r>
              <a:rPr lang="en-US" b="0" dirty="0" err="1"/>
              <a:t>textAreas</a:t>
            </a:r>
            <a:r>
              <a:rPr lang="en-US" b="0" dirty="0"/>
              <a:t>, and </a:t>
            </a:r>
            <a:r>
              <a:rPr lang="en-US" b="0" dirty="0" err="1"/>
              <a:t>radioButtons</a:t>
            </a:r>
            <a:r>
              <a:rPr lang="en-US" b="0" dirty="0"/>
              <a:t>.</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8</a:t>
            </a:fld>
            <a:endParaRPr lang="en-US" dirty="0"/>
          </a:p>
        </p:txBody>
      </p:sp>
      <p:sp>
        <p:nvSpPr>
          <p:cNvPr id="6" name="TextBox 5">
            <a:extLst>
              <a:ext uri="{FF2B5EF4-FFF2-40B4-BE49-F238E27FC236}">
                <a16:creationId xmlns:a16="http://schemas.microsoft.com/office/drawing/2014/main" id="{8F9586D2-2488-4B97-7AD5-88544EB921DB}"/>
              </a:ext>
            </a:extLst>
          </p:cNvPr>
          <p:cNvSpPr txBox="1"/>
          <p:nvPr/>
        </p:nvSpPr>
        <p:spPr>
          <a:xfrm>
            <a:off x="1322318" y="2389537"/>
            <a:ext cx="6876498" cy="369332"/>
          </a:xfrm>
          <a:prstGeom prst="rect">
            <a:avLst/>
          </a:prstGeom>
          <a:noFill/>
        </p:spPr>
        <p:txBody>
          <a:bodyPr wrap="none" rtlCol="0">
            <a:spAutoFit/>
          </a:bodyPr>
          <a:lstStyle/>
          <a:p>
            <a:r>
              <a:rPr lang="en-US" dirty="0"/>
              <a:t>Create a Wireframe Diagram to visualize the project once complete.</a:t>
            </a:r>
          </a:p>
        </p:txBody>
      </p:sp>
    </p:spTree>
    <p:extLst>
      <p:ext uri="{BB962C8B-B14F-4D97-AF65-F5344CB8AC3E}">
        <p14:creationId xmlns:p14="http://schemas.microsoft.com/office/powerpoint/2010/main" val="278691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1055C-5E33-5D21-2A6E-21827FA88ED3}"/>
              </a:ext>
            </a:extLst>
          </p:cNvPr>
          <p:cNvSpPr>
            <a:spLocks noGrp="1"/>
          </p:cNvSpPr>
          <p:nvPr>
            <p:ph type="title"/>
          </p:nvPr>
        </p:nvSpPr>
        <p:spPr>
          <a:xfrm>
            <a:off x="838201" y="895350"/>
            <a:ext cx="3493654" cy="1917700"/>
          </a:xfrm>
        </p:spPr>
        <p:txBody>
          <a:bodyPr>
            <a:normAutofit/>
          </a:bodyPr>
          <a:lstStyle/>
          <a:p>
            <a:r>
              <a:rPr lang="en-US" dirty="0"/>
              <a:t>Wireframe – Welcome Panel</a:t>
            </a:r>
          </a:p>
        </p:txBody>
      </p:sp>
      <p:sp>
        <p:nvSpPr>
          <p:cNvPr id="6" name="Text Placeholder 5">
            <a:extLst>
              <a:ext uri="{FF2B5EF4-FFF2-40B4-BE49-F238E27FC236}">
                <a16:creationId xmlns:a16="http://schemas.microsoft.com/office/drawing/2014/main" id="{B587B122-1579-FDB8-443B-F05E622163C3}"/>
              </a:ext>
            </a:extLst>
          </p:cNvPr>
          <p:cNvSpPr>
            <a:spLocks noGrp="1"/>
          </p:cNvSpPr>
          <p:nvPr>
            <p:ph sz="half" idx="16"/>
          </p:nvPr>
        </p:nvSpPr>
        <p:spPr>
          <a:xfrm>
            <a:off x="838200" y="2813049"/>
            <a:ext cx="3247662" cy="3238499"/>
          </a:xfrm>
        </p:spPr>
        <p:txBody>
          <a:bodyPr>
            <a:normAutofit fontScale="92500" lnSpcReduction="20000"/>
          </a:bodyPr>
          <a:lstStyle/>
          <a:p>
            <a:r>
              <a:rPr lang="en-US" dirty="0"/>
              <a:t>The first panel to build out is the “Welcome” panel.</a:t>
            </a:r>
          </a:p>
          <a:p>
            <a:r>
              <a:rPr lang="en-US" dirty="0"/>
              <a:t>This panel consists of labels and radio buttons inside of a button group.</a:t>
            </a:r>
          </a:p>
          <a:p>
            <a:r>
              <a:rPr lang="en-US" dirty="0"/>
              <a:t>Notice I didn’t say anything about an image? This is because the image is inside of a label! Crazy right?</a:t>
            </a:r>
          </a:p>
          <a:p>
            <a:r>
              <a:rPr lang="en-US" dirty="0"/>
              <a:t>Here we need to ask the customer what kind of yard they want and show a visual representation of the material.</a:t>
            </a:r>
          </a:p>
        </p:txBody>
      </p:sp>
      <p:sp>
        <p:nvSpPr>
          <p:cNvPr id="5" name="Slide Number Placeholder 4">
            <a:extLst>
              <a:ext uri="{FF2B5EF4-FFF2-40B4-BE49-F238E27FC236}">
                <a16:creationId xmlns:a16="http://schemas.microsoft.com/office/drawing/2014/main" id="{E74B0ADB-527F-A58C-9372-D8502ED6F91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9</a:t>
            </a:fld>
            <a:endParaRPr lang="en-US" dirty="0"/>
          </a:p>
        </p:txBody>
      </p:sp>
      <p:pic>
        <p:nvPicPr>
          <p:cNvPr id="4" name="Picture 3">
            <a:extLst>
              <a:ext uri="{FF2B5EF4-FFF2-40B4-BE49-F238E27FC236}">
                <a16:creationId xmlns:a16="http://schemas.microsoft.com/office/drawing/2014/main" id="{FCE8E686-825C-79DF-383A-381313AD3279}"/>
              </a:ext>
            </a:extLst>
          </p:cNvPr>
          <p:cNvPicPr>
            <a:picLocks noChangeAspect="1"/>
          </p:cNvPicPr>
          <p:nvPr/>
        </p:nvPicPr>
        <p:blipFill>
          <a:blip r:embed="rId3"/>
          <a:stretch>
            <a:fillRect/>
          </a:stretch>
        </p:blipFill>
        <p:spPr>
          <a:xfrm>
            <a:off x="4671138" y="1514753"/>
            <a:ext cx="6870004" cy="4536795"/>
          </a:xfrm>
          <a:prstGeom prst="rect">
            <a:avLst/>
          </a:prstGeom>
        </p:spPr>
      </p:pic>
    </p:spTree>
    <p:extLst>
      <p:ext uri="{BB962C8B-B14F-4D97-AF65-F5344CB8AC3E}">
        <p14:creationId xmlns:p14="http://schemas.microsoft.com/office/powerpoint/2010/main" val="2891883468"/>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2.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{346012AD-D6D2-4025-8AA0-F556BCD76CFA}tf67328976_win32</Template>
  <TotalTime>359</TotalTime>
  <Words>2397</Words>
  <Application>Microsoft Office PowerPoint</Application>
  <PresentationFormat>Widescreen</PresentationFormat>
  <Paragraphs>207</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Tenorite</vt:lpstr>
      <vt:lpstr>Custom</vt:lpstr>
      <vt:lpstr>CIS355a</vt:lpstr>
      <vt:lpstr>AGENDA</vt:lpstr>
      <vt:lpstr>Project Overview</vt:lpstr>
      <vt:lpstr>Whole Project Overview</vt:lpstr>
      <vt:lpstr>Week 1</vt:lpstr>
      <vt:lpstr>Week 1 – Part 1</vt:lpstr>
      <vt:lpstr>UML Class Diagram</vt:lpstr>
      <vt:lpstr>Week 1 – Part 2</vt:lpstr>
      <vt:lpstr>Wireframe – Welcome Panel</vt:lpstr>
      <vt:lpstr>Wireframe – Information Panel</vt:lpstr>
      <vt:lpstr>Wireframe – Customer List Panel</vt:lpstr>
      <vt:lpstr>Week 2</vt:lpstr>
      <vt:lpstr>Week 2</vt:lpstr>
      <vt:lpstr>NetBeans GUI– INFORMATION Panel</vt:lpstr>
      <vt:lpstr>Week 3</vt:lpstr>
      <vt:lpstr>Week 3</vt:lpstr>
      <vt:lpstr>NetBeans GUI– Welcome Panel</vt:lpstr>
      <vt:lpstr>Week 4</vt:lpstr>
      <vt:lpstr>Week 4</vt:lpstr>
      <vt:lpstr>NetBeans GUI–Complete</vt:lpstr>
      <vt:lpstr>Week 5</vt:lpstr>
      <vt:lpstr>Week 5</vt:lpstr>
      <vt:lpstr>DataIO Class</vt:lpstr>
      <vt:lpstr>Week 6</vt:lpstr>
      <vt:lpstr>Week 6</vt:lpstr>
      <vt:lpstr>Final Product</vt:lpstr>
      <vt:lpstr>PowerPoint Presentation</vt:lpstr>
      <vt:lpstr>Conclusion</vt:lpstr>
      <vt:lpstr>What I learned (Career Skills)</vt:lpstr>
      <vt:lpstr>Challenges</vt:lpstr>
      <vt:lpstr>Peer Reviews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Allen, Nicholas</dc:creator>
  <cp:lastModifiedBy>Nicholas Allen</cp:lastModifiedBy>
  <cp:revision>2</cp:revision>
  <dcterms:created xsi:type="dcterms:W3CDTF">2024-08-25T18:31:32Z</dcterms:created>
  <dcterms:modified xsi:type="dcterms:W3CDTF">2024-09-01T01:36:21Z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