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  <p:sldMasterId id="2147483675" r:id="rId6"/>
    <p:sldMasterId id="2147483679" r:id="rId7"/>
    <p:sldMasterId id="2147483695" r:id="rId8"/>
    <p:sldMasterId id="2147483710" r:id="rId9"/>
  </p:sldMasterIdLst>
  <p:sldIdLst>
    <p:sldId id="306" r:id="rId10"/>
    <p:sldId id="307" r:id="rId11"/>
    <p:sldId id="308" r:id="rId12"/>
    <p:sldId id="258" r:id="rId13"/>
    <p:sldId id="259" r:id="rId14"/>
    <p:sldId id="260" r:id="rId15"/>
    <p:sldId id="262" r:id="rId16"/>
    <p:sldId id="261" r:id="rId17"/>
    <p:sldId id="311" r:id="rId18"/>
    <p:sldId id="263" r:id="rId19"/>
    <p:sldId id="312" r:id="rId20"/>
    <p:sldId id="265" r:id="rId21"/>
    <p:sldId id="266" r:id="rId22"/>
    <p:sldId id="267" r:id="rId23"/>
    <p:sldId id="268" r:id="rId24"/>
    <p:sldId id="269" r:id="rId25"/>
    <p:sldId id="313" r:id="rId26"/>
    <p:sldId id="270" r:id="rId27"/>
    <p:sldId id="314" r:id="rId28"/>
    <p:sldId id="272" r:id="rId29"/>
    <p:sldId id="273" r:id="rId30"/>
    <p:sldId id="274" r:id="rId31"/>
    <p:sldId id="275" r:id="rId32"/>
    <p:sldId id="276" r:id="rId33"/>
    <p:sldId id="315" r:id="rId34"/>
    <p:sldId id="277" r:id="rId35"/>
    <p:sldId id="316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317" r:id="rId46"/>
    <p:sldId id="288" r:id="rId47"/>
    <p:sldId id="318" r:id="rId48"/>
    <p:sldId id="290" r:id="rId49"/>
    <p:sldId id="291" r:id="rId50"/>
    <p:sldId id="319" r:id="rId51"/>
    <p:sldId id="292" r:id="rId52"/>
    <p:sldId id="320" r:id="rId53"/>
    <p:sldId id="294" r:id="rId54"/>
    <p:sldId id="295" r:id="rId55"/>
    <p:sldId id="296" r:id="rId56"/>
    <p:sldId id="321" r:id="rId57"/>
    <p:sldId id="297" r:id="rId58"/>
    <p:sldId id="322" r:id="rId59"/>
    <p:sldId id="257" r:id="rId60"/>
    <p:sldId id="299" r:id="rId61"/>
    <p:sldId id="300" r:id="rId62"/>
    <p:sldId id="301" r:id="rId63"/>
    <p:sldId id="323" r:id="rId64"/>
    <p:sldId id="324" r:id="rId65"/>
    <p:sldId id="325" r:id="rId66"/>
    <p:sldId id="328" r:id="rId67"/>
    <p:sldId id="326" r:id="rId68"/>
    <p:sldId id="309" r:id="rId69"/>
    <p:sldId id="327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E85D131-DF9A-4C91-B41B-AF163D35C621}">
          <p14:sldIdLst>
            <p14:sldId id="306"/>
            <p14:sldId id="307"/>
            <p14:sldId id="308"/>
          </p14:sldIdLst>
        </p14:section>
        <p14:section name="Week 1" id="{11694584-1CDE-49CE-AE89-C355DE95AA8B}">
          <p14:sldIdLst>
            <p14:sldId id="258"/>
            <p14:sldId id="259"/>
            <p14:sldId id="260"/>
            <p14:sldId id="262"/>
            <p14:sldId id="261"/>
            <p14:sldId id="311"/>
          </p14:sldIdLst>
        </p14:section>
        <p14:section name="Week 2" id="{85C2E3B3-EB9A-401B-B942-FFC90A9EB6DD}">
          <p14:sldIdLst>
            <p14:sldId id="263"/>
            <p14:sldId id="312"/>
            <p14:sldId id="265"/>
            <p14:sldId id="266"/>
            <p14:sldId id="267"/>
            <p14:sldId id="268"/>
            <p14:sldId id="269"/>
            <p14:sldId id="313"/>
          </p14:sldIdLst>
        </p14:section>
        <p14:section name="Week 3" id="{708F7C4D-9343-4805-AA3D-415DC1A019D4}">
          <p14:sldIdLst>
            <p14:sldId id="270"/>
            <p14:sldId id="314"/>
            <p14:sldId id="272"/>
            <p14:sldId id="273"/>
            <p14:sldId id="274"/>
            <p14:sldId id="275"/>
            <p14:sldId id="276"/>
            <p14:sldId id="315"/>
          </p14:sldIdLst>
        </p14:section>
        <p14:section name="Week 4" id="{6B3C1A41-99A2-4BA7-8991-92D8E2179350}">
          <p14:sldIdLst>
            <p14:sldId id="277"/>
            <p14:sldId id="316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317"/>
          </p14:sldIdLst>
        </p14:section>
        <p14:section name="Week 5" id="{1DB967D8-EB1C-42E6-B6A4-03D7B90E467B}">
          <p14:sldIdLst>
            <p14:sldId id="288"/>
            <p14:sldId id="318"/>
            <p14:sldId id="290"/>
            <p14:sldId id="291"/>
            <p14:sldId id="319"/>
          </p14:sldIdLst>
        </p14:section>
        <p14:section name="Week 6" id="{C985EB58-FFB2-4F7F-B328-02B319B04D91}">
          <p14:sldIdLst>
            <p14:sldId id="292"/>
            <p14:sldId id="320"/>
            <p14:sldId id="294"/>
            <p14:sldId id="295"/>
            <p14:sldId id="296"/>
            <p14:sldId id="321"/>
          </p14:sldIdLst>
        </p14:section>
        <p14:section name="Week 7" id="{BA02EEF1-0FDC-46B7-B4A7-8762C02BF764}">
          <p14:sldIdLst>
            <p14:sldId id="297"/>
            <p14:sldId id="322"/>
            <p14:sldId id="257"/>
            <p14:sldId id="299"/>
            <p14:sldId id="300"/>
            <p14:sldId id="301"/>
            <p14:sldId id="323"/>
          </p14:sldIdLst>
        </p14:section>
        <p14:section name="Week 8" id="{D128E436-7032-4B67-9697-FAD30E116702}">
          <p14:sldIdLst>
            <p14:sldId id="324"/>
            <p14:sldId id="325"/>
            <p14:sldId id="328"/>
            <p14:sldId id="326"/>
          </p14:sldIdLst>
        </p14:section>
        <p14:section name="End" id="{6387157C-273E-4C94-BA20-C585982F483A}">
          <p14:sldIdLst>
            <p14:sldId id="309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487E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B81C4-E32E-48D3-A23E-D236B1A5646F}" v="16" dt="2022-12-16T04:13:37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3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2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03B5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03B5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87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03B5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03B5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03B5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03B5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0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35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635D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78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35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635D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71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9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2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48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5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0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0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2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0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5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0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769A2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69A2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77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8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07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9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1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9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1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8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4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7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769A2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69A2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48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6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7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7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85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40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900E1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900E1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4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900E1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900E1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4BDDD-E77C-4F65-80AE-A2B49D0566B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89097-B4E2-4F9F-9CBE-5C04691F4EB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8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4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0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8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2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02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36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8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5ADFDC8-2B16-47C2-9455-7D317320BD0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D55AA71-FEF6-4C1C-8385-9E5214C4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3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38.xml"/><Relationship Id="rId12" Type="http://schemas.openxmlformats.org/officeDocument/2006/relationships/slide" Target="slide6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6.xml"/><Relationship Id="rId11" Type="http://schemas.openxmlformats.org/officeDocument/2006/relationships/slide" Target="slide60.xml"/><Relationship Id="rId5" Type="http://schemas.openxmlformats.org/officeDocument/2006/relationships/slide" Target="slide18.xml"/><Relationship Id="rId10" Type="http://schemas.openxmlformats.org/officeDocument/2006/relationships/slide" Target="slide56.xml"/><Relationship Id="rId4" Type="http://schemas.openxmlformats.org/officeDocument/2006/relationships/slide" Target="slide10.xml"/><Relationship Id="rId9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– Prog. W/ Objects</a:t>
            </a:r>
            <a:br>
              <a:rPr lang="en-US" dirty="0"/>
            </a:br>
            <a:r>
              <a:rPr lang="en-US" sz="3600" dirty="0"/>
              <a:t>Stock Analyzing Machine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43" y="5024606"/>
            <a:ext cx="3467031" cy="16416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Nicholas Allen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   12.12.2022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   DeVry University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   Nov. 2022 Session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   Professor David Lieberman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85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2</a:t>
            </a:r>
            <a:br>
              <a:rPr lang="en-US" dirty="0"/>
            </a:br>
            <a:r>
              <a:rPr lang="en-US" sz="3600" dirty="0"/>
              <a:t>Class Diagrams, Class Coding, &amp; Unit Testing</a:t>
            </a:r>
          </a:p>
        </p:txBody>
      </p:sp>
    </p:spTree>
    <p:extLst>
      <p:ext uri="{BB962C8B-B14F-4D97-AF65-F5344CB8AC3E}">
        <p14:creationId xmlns:p14="http://schemas.microsoft.com/office/powerpoint/2010/main" val="34036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Create a Class diagram for Stock and </a:t>
            </a:r>
            <a:r>
              <a:rPr lang="en-US" sz="2400" b="1" dirty="0" err="1"/>
              <a:t>DailyData</a:t>
            </a:r>
            <a:r>
              <a:rPr lang="en-US" sz="2400" b="1" dirty="0"/>
              <a:t> Classes</a:t>
            </a:r>
          </a:p>
          <a:p>
            <a:r>
              <a:rPr lang="en-US" sz="2400" b="1" dirty="0"/>
              <a:t>Create Stock Class with attributes of symbol, name, and shares as well as a </a:t>
            </a:r>
            <a:r>
              <a:rPr lang="en-US" sz="2400" b="1" dirty="0" err="1"/>
              <a:t>DataList</a:t>
            </a:r>
            <a:r>
              <a:rPr lang="en-US" sz="2400" b="1" dirty="0"/>
              <a:t>[]</a:t>
            </a:r>
          </a:p>
          <a:p>
            <a:pPr lvl="1"/>
            <a:r>
              <a:rPr lang="en-US" sz="2200" b="1" dirty="0"/>
              <a:t>Add Functionality: Add Stock; </a:t>
            </a:r>
            <a:r>
              <a:rPr lang="en-US" sz="2200" b="1" dirty="0" err="1"/>
              <a:t>add_stock</a:t>
            </a:r>
            <a:r>
              <a:rPr lang="en-US" sz="2200" b="1" dirty="0"/>
              <a:t>(</a:t>
            </a:r>
            <a:r>
              <a:rPr lang="en-US" sz="2200" b="1" dirty="0" err="1"/>
              <a:t>stock_list</a:t>
            </a:r>
            <a:r>
              <a:rPr lang="en-US" sz="2200" b="1" dirty="0"/>
              <a:t>)</a:t>
            </a:r>
          </a:p>
          <a:p>
            <a:r>
              <a:rPr lang="en-US" sz="2400" b="1" dirty="0"/>
              <a:t>Create </a:t>
            </a:r>
            <a:r>
              <a:rPr lang="en-US" sz="2400" b="1" dirty="0" err="1"/>
              <a:t>DailyData</a:t>
            </a:r>
            <a:r>
              <a:rPr lang="en-US" sz="2400" b="1" dirty="0"/>
              <a:t> Class as a child of Stock Class with attributes of date, close, and volume</a:t>
            </a:r>
          </a:p>
          <a:p>
            <a:r>
              <a:rPr lang="en-US" sz="2200" b="1" dirty="0"/>
              <a:t>Run the provided Unit Test to test that the Classes work</a:t>
            </a:r>
          </a:p>
        </p:txBody>
      </p:sp>
    </p:spTree>
    <p:extLst>
      <p:ext uri="{BB962C8B-B14F-4D97-AF65-F5344CB8AC3E}">
        <p14:creationId xmlns:p14="http://schemas.microsoft.com/office/powerpoint/2010/main" val="28315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 (Screenshot)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3D234-7DBC-7DFF-E420-9F2D2EF21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48" y="2389079"/>
            <a:ext cx="7390103" cy="42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Code (Screenshot)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1DEF-500B-3DCD-896B-112144E41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03" y="2228938"/>
            <a:ext cx="5088193" cy="44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 Output (Screenshot)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B118E-72B8-D6E4-13A4-2C8DC4AED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99" y="2486169"/>
            <a:ext cx="6943602" cy="39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1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929716" cy="970450"/>
          </a:xfrm>
        </p:spPr>
        <p:txBody>
          <a:bodyPr/>
          <a:lstStyle/>
          <a:p>
            <a:r>
              <a:rPr lang="en-US" dirty="0"/>
              <a:t>Optional Class Code (Screenshot)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15FF144-4767-833B-4EA8-310E41AE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0" y="2249228"/>
            <a:ext cx="4816562" cy="428566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C8CC83D-B55C-138C-E3A7-4A6915C3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8" y="2828996"/>
            <a:ext cx="6625652" cy="36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6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929716" cy="970450"/>
          </a:xfrm>
        </p:spPr>
        <p:txBody>
          <a:bodyPr/>
          <a:lstStyle/>
          <a:p>
            <a:r>
              <a:rPr lang="en-US" dirty="0"/>
              <a:t>Optional Unit Test Code (Screenshot)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874C3EA-52AA-A75E-B128-D9F069BF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3" y="2488837"/>
            <a:ext cx="7030431" cy="221010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1889F30-78F0-0BB9-29AA-F3767AF50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82" y="3994408"/>
            <a:ext cx="6163535" cy="2114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F7C641-E30B-45E9-4F3F-7CA5EB4D80F9}"/>
              </a:ext>
            </a:extLst>
          </p:cNvPr>
          <p:cNvSpPr txBox="1"/>
          <p:nvPr/>
        </p:nvSpPr>
        <p:spPr>
          <a:xfrm>
            <a:off x="103240" y="6178440"/>
            <a:ext cx="119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Edited lines 59, 120 and 122 inside the Unit Test code to accept today’s date for a successful test.</a:t>
            </a:r>
          </a:p>
        </p:txBody>
      </p:sp>
    </p:spTree>
    <p:extLst>
      <p:ext uri="{BB962C8B-B14F-4D97-AF65-F5344CB8AC3E}">
        <p14:creationId xmlns:p14="http://schemas.microsoft.com/office/powerpoint/2010/main" val="38750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This week I learned to create Class diagrams, and how to structure them for everyone to understand.</a:t>
            </a:r>
          </a:p>
          <a:p>
            <a:endParaRPr lang="en-US" sz="2400" b="1" dirty="0"/>
          </a:p>
          <a:p>
            <a:r>
              <a:rPr lang="en-US" sz="2400" b="1" dirty="0"/>
              <a:t>I also learned how to create child classes and how inheritance works with parent and child classes in Python.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536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3</a:t>
            </a:r>
            <a:br>
              <a:rPr lang="en-US" dirty="0"/>
            </a:br>
            <a:r>
              <a:rPr lang="en-US" sz="3600" dirty="0"/>
              <a:t>Text-Based User Interface -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234435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Create A TUI – Text-Based User Interface</a:t>
            </a:r>
          </a:p>
          <a:p>
            <a:pPr lvl="1"/>
            <a:r>
              <a:rPr lang="en-US" sz="2000" b="1" dirty="0"/>
              <a:t>Add Functionality: Add Stock; </a:t>
            </a:r>
            <a:r>
              <a:rPr lang="en-US" sz="2000" b="1" dirty="0" err="1"/>
              <a:t>add_stock</a:t>
            </a:r>
            <a:r>
              <a:rPr lang="en-US" sz="2000" b="1" dirty="0"/>
              <a:t>(</a:t>
            </a:r>
            <a:r>
              <a:rPr lang="en-US" sz="2000" b="1" dirty="0" err="1"/>
              <a:t>stock_list</a:t>
            </a:r>
            <a:r>
              <a:rPr lang="en-US" sz="2000" b="1" dirty="0"/>
              <a:t>)</a:t>
            </a:r>
          </a:p>
          <a:p>
            <a:pPr lvl="1"/>
            <a:r>
              <a:rPr lang="en-US" sz="2000" b="1" dirty="0"/>
              <a:t>Add Functionality: List Stock; </a:t>
            </a:r>
            <a:r>
              <a:rPr lang="en-US" sz="2000" b="1" dirty="0" err="1"/>
              <a:t>list_stock</a:t>
            </a:r>
            <a:r>
              <a:rPr lang="en-US" sz="2000" b="1" dirty="0"/>
              <a:t>(</a:t>
            </a:r>
            <a:r>
              <a:rPr lang="en-US" sz="2000" b="1" dirty="0" err="1"/>
              <a:t>stock_list</a:t>
            </a:r>
            <a:r>
              <a:rPr lang="en-US" sz="2000" b="1" dirty="0"/>
              <a:t>)</a:t>
            </a:r>
          </a:p>
          <a:p>
            <a:pPr lvl="1"/>
            <a:r>
              <a:rPr lang="en-US" sz="2000" b="1" dirty="0"/>
              <a:t>Add Functionality: Delete Stock; </a:t>
            </a:r>
            <a:r>
              <a:rPr lang="en-US" sz="2000" b="1" dirty="0" err="1"/>
              <a:t>delete_stock</a:t>
            </a:r>
            <a:r>
              <a:rPr lang="en-US" sz="2000" b="1" dirty="0"/>
              <a:t>(</a:t>
            </a:r>
            <a:r>
              <a:rPr lang="en-US" sz="2000" b="1" dirty="0" err="1"/>
              <a:t>stock_list</a:t>
            </a:r>
            <a:r>
              <a:rPr lang="en-US" sz="2000" b="1" dirty="0"/>
              <a:t>)</a:t>
            </a:r>
          </a:p>
          <a:p>
            <a:pPr lvl="1"/>
            <a:r>
              <a:rPr lang="en-US" sz="2000" b="1" dirty="0"/>
              <a:t>Add Functionality: Add Daily Data; </a:t>
            </a:r>
            <a:r>
              <a:rPr lang="en-US" sz="2000" b="1" dirty="0" err="1"/>
              <a:t>add_stock_data</a:t>
            </a:r>
            <a:r>
              <a:rPr lang="en-US" sz="2000" b="1" dirty="0"/>
              <a:t>(</a:t>
            </a:r>
            <a:r>
              <a:rPr lang="en-US" sz="2000" b="1" dirty="0" err="1"/>
              <a:t>stock_list</a:t>
            </a:r>
            <a:r>
              <a:rPr lang="en-US" sz="2000" b="1" dirty="0"/>
              <a:t>)</a:t>
            </a:r>
          </a:p>
          <a:p>
            <a:pPr lvl="1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1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3440-CF0C-8C7F-BC1A-12B0499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152E-210A-788B-49EE-519EDEEE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024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>
                    <a:lumMod val="6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1 – Software Setup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2 – Class Diagrams, Class Coding, and Unit Testing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3 – TUI – Text-Based User Interface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4 – Interface Summary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5 – Creating A Chart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6 – Loading Data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rgbClr val="00487E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7 – GUI – Graphical User Interface</a:t>
            </a:r>
            <a:endParaRPr lang="en-US" b="1" dirty="0">
              <a:solidFill>
                <a:srgbClr val="00487E"/>
              </a:solidFill>
            </a:endParaRPr>
          </a:p>
          <a:p>
            <a:r>
              <a:rPr lang="en-US" b="1" dirty="0">
                <a:solidFill>
                  <a:srgbClr val="FF0066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8 – Wrap-Up and share</a:t>
            </a:r>
            <a:endParaRPr lang="en-US" b="1" dirty="0">
              <a:solidFill>
                <a:srgbClr val="FF0066"/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</a:schemeClr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Skills Developed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</a:schemeClr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55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Screen (Screenshot)</a:t>
            </a:r>
          </a:p>
        </p:txBody>
      </p: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6CD172-29D8-AD3E-7795-2911A126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96" y="2304496"/>
            <a:ext cx="7719208" cy="41807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6499E2-B3F2-7FBF-6B6A-001661FCC577}"/>
              </a:ext>
            </a:extLst>
          </p:cNvPr>
          <p:cNvSpPr txBox="1"/>
          <p:nvPr/>
        </p:nvSpPr>
        <p:spPr>
          <a:xfrm>
            <a:off x="4878530" y="1935164"/>
            <a:ext cx="243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Program Main Menu</a:t>
            </a:r>
          </a:p>
        </p:txBody>
      </p:sp>
    </p:spTree>
    <p:extLst>
      <p:ext uri="{BB962C8B-B14F-4D97-AF65-F5344CB8AC3E}">
        <p14:creationId xmlns:p14="http://schemas.microsoft.com/office/powerpoint/2010/main" val="237315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Stocks (Screenshot)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A81181D-5D9D-2AD2-3E99-2C984BE9F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3" y="2810164"/>
            <a:ext cx="6039693" cy="22767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6499E2-B3F2-7FBF-6B6A-001661FCC577}"/>
              </a:ext>
            </a:extLst>
          </p:cNvPr>
          <p:cNvSpPr txBox="1"/>
          <p:nvPr/>
        </p:nvSpPr>
        <p:spPr>
          <a:xfrm>
            <a:off x="2155410" y="2452690"/>
            <a:ext cx="243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Adding Stock #1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409B6-060F-8EE4-C030-CD6E2B972701}"/>
              </a:ext>
            </a:extLst>
          </p:cNvPr>
          <p:cNvSpPr txBox="1"/>
          <p:nvPr/>
        </p:nvSpPr>
        <p:spPr>
          <a:xfrm>
            <a:off x="7810300" y="3764687"/>
            <a:ext cx="204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Adding Stock #2</a:t>
            </a:r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FF2E5EF4-E9C8-9FFC-D635-E664D6AC2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21" y="4155059"/>
            <a:ext cx="6058746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25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&amp; Listing Stocks (Screenshot)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409B6-060F-8EE4-C030-CD6E2B972701}"/>
              </a:ext>
            </a:extLst>
          </p:cNvPr>
          <p:cNvSpPr txBox="1"/>
          <p:nvPr/>
        </p:nvSpPr>
        <p:spPr>
          <a:xfrm>
            <a:off x="2826820" y="2245603"/>
            <a:ext cx="204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Adding Stock #3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9B6818E-BB62-FD03-DD08-F24427F82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595883"/>
            <a:ext cx="6020640" cy="2295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25B27D-F23C-0C71-D159-EB5E62E317F9}"/>
              </a:ext>
            </a:extLst>
          </p:cNvPr>
          <p:cNvSpPr txBox="1"/>
          <p:nvPr/>
        </p:nvSpPr>
        <p:spPr>
          <a:xfrm>
            <a:off x="7816845" y="3724753"/>
            <a:ext cx="17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 of 3 Stocks</a:t>
            </a:r>
          </a:p>
        </p:txBody>
      </p:sp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0133BBE-4019-220E-A187-FA2D0886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97" y="4105440"/>
            <a:ext cx="6239746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Stocks (Screenshot)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409B6-060F-8EE4-C030-CD6E2B972701}"/>
              </a:ext>
            </a:extLst>
          </p:cNvPr>
          <p:cNvSpPr txBox="1"/>
          <p:nvPr/>
        </p:nvSpPr>
        <p:spPr>
          <a:xfrm>
            <a:off x="2652874" y="2245603"/>
            <a:ext cx="239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 &amp; Remove Stock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5B27D-F23C-0C71-D159-EB5E62E317F9}"/>
              </a:ext>
            </a:extLst>
          </p:cNvPr>
          <p:cNvSpPr txBox="1"/>
          <p:nvPr/>
        </p:nvSpPr>
        <p:spPr>
          <a:xfrm>
            <a:off x="7201134" y="4135619"/>
            <a:ext cx="30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 of Stocks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After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Delete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BE0E45A-786B-37BA-6A10-6B1442F0E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6" y="2614935"/>
            <a:ext cx="6058746" cy="280074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E92C303-52ED-BA6E-B1F0-256FC8C0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22" y="4507654"/>
            <a:ext cx="622069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8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Daily Data (Screenshot)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409B6-060F-8EE4-C030-CD6E2B972701}"/>
              </a:ext>
            </a:extLst>
          </p:cNvPr>
          <p:cNvSpPr txBox="1"/>
          <p:nvPr/>
        </p:nvSpPr>
        <p:spPr>
          <a:xfrm>
            <a:off x="1739095" y="2245603"/>
            <a:ext cx="422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Daily Stock Data – Select Stock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5B27D-F23C-0C71-D159-EB5E62E317F9}"/>
              </a:ext>
            </a:extLst>
          </p:cNvPr>
          <p:cNvSpPr txBox="1"/>
          <p:nvPr/>
        </p:nvSpPr>
        <p:spPr>
          <a:xfrm>
            <a:off x="7319119" y="2799601"/>
            <a:ext cx="30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Daily Stock Data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7DE30E5-07F5-FDE5-E65A-F70FC4CA6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8" y="2614935"/>
            <a:ext cx="6049219" cy="133368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8BDEF60-9ABB-DFC2-AF49-A4EADAD9D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72" y="3168933"/>
            <a:ext cx="6030167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In week 3 we learned to create a text-based user interface.</a:t>
            </a:r>
          </a:p>
          <a:p>
            <a:pPr lvl="1"/>
            <a:r>
              <a:rPr lang="en-US" sz="2200" b="1" dirty="0"/>
              <a:t>We connected the menu items to add, delete, and list stocks</a:t>
            </a:r>
          </a:p>
          <a:p>
            <a:pPr lvl="1"/>
            <a:r>
              <a:rPr lang="en-US" sz="2200" b="1" dirty="0"/>
              <a:t>We also connected the menu item to add daily stock data. </a:t>
            </a:r>
          </a:p>
        </p:txBody>
      </p:sp>
    </p:spTree>
    <p:extLst>
      <p:ext uri="{BB962C8B-B14F-4D97-AF65-F5344CB8AC3E}">
        <p14:creationId xmlns:p14="http://schemas.microsoft.com/office/powerpoint/2010/main" val="266955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4</a:t>
            </a:r>
            <a:br>
              <a:rPr lang="en-US" dirty="0"/>
            </a:br>
            <a:r>
              <a:rPr lang="en-US" sz="3600" dirty="0"/>
              <a:t>Interface -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1898053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4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41755"/>
            <a:ext cx="10554574" cy="4468761"/>
          </a:xfrm>
        </p:spPr>
        <p:txBody>
          <a:bodyPr>
            <a:normAutofit/>
          </a:bodyPr>
          <a:lstStyle/>
          <a:p>
            <a:r>
              <a:rPr lang="en-US" sz="2400" b="1" dirty="0"/>
              <a:t>Create Retirement Account class with attributes of balance and number</a:t>
            </a:r>
          </a:p>
          <a:p>
            <a:r>
              <a:rPr lang="en-US" sz="2400" b="1" dirty="0"/>
              <a:t>Create Traditional Account class as a child that inherits from the Retirement Account class</a:t>
            </a:r>
          </a:p>
          <a:p>
            <a:pPr lvl="1"/>
            <a:r>
              <a:rPr lang="en-US" sz="2000" b="1" dirty="0"/>
              <a:t>Add Functionality: Add Stock as a Traditional Account; </a:t>
            </a:r>
            <a:r>
              <a:rPr lang="en-US" sz="2000" b="1" dirty="0" err="1"/>
              <a:t>add_stock</a:t>
            </a:r>
            <a:r>
              <a:rPr lang="en-US" sz="2000" b="1" dirty="0"/>
              <a:t>(</a:t>
            </a:r>
            <a:r>
              <a:rPr lang="en-US" sz="2000" b="1" dirty="0" err="1"/>
              <a:t>stock_list</a:t>
            </a:r>
            <a:r>
              <a:rPr lang="en-US" sz="2000" b="1" dirty="0"/>
              <a:t>)</a:t>
            </a:r>
          </a:p>
          <a:p>
            <a:r>
              <a:rPr lang="en-US" sz="2200" b="1" dirty="0"/>
              <a:t>Create Robo class as a child that inherits from the Retirement Account class and adds the attribute years</a:t>
            </a:r>
          </a:p>
          <a:p>
            <a:pPr lvl="1"/>
            <a:r>
              <a:rPr lang="en-US" sz="2000" b="1" dirty="0"/>
              <a:t>Add Functionality: Investment Return; </a:t>
            </a:r>
            <a:r>
              <a:rPr lang="en-US" sz="2000" b="1" dirty="0" err="1"/>
              <a:t>investment_return</a:t>
            </a:r>
            <a:r>
              <a:rPr lang="en-US" sz="20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6754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Classes (Screen Shot)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5FB8AF6-10BA-55A4-A7A9-0E8ED774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66" y="2289613"/>
            <a:ext cx="4446438" cy="44383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FC2242-7485-D4C4-7320-B9F178FC7878}"/>
              </a:ext>
            </a:extLst>
          </p:cNvPr>
          <p:cNvSpPr txBox="1">
            <a:spLocks/>
          </p:cNvSpPr>
          <p:nvPr/>
        </p:nvSpPr>
        <p:spPr>
          <a:xfrm>
            <a:off x="3753666" y="1972522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account_class.py</a:t>
            </a:r>
          </a:p>
        </p:txBody>
      </p:sp>
    </p:spTree>
    <p:extLst>
      <p:ext uri="{BB962C8B-B14F-4D97-AF65-F5344CB8AC3E}">
        <p14:creationId xmlns:p14="http://schemas.microsoft.com/office/powerpoint/2010/main" val="1383962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(Screen Shot)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878DCAF-A9DC-E029-B788-F49452A4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19" y="4658251"/>
            <a:ext cx="9392961" cy="196242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EA52558-D8FC-569E-0AC5-F36A73E49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18" y="2619475"/>
            <a:ext cx="9392961" cy="16444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D02DC2-6FDB-93BC-33FB-88B21DCE08CB}"/>
              </a:ext>
            </a:extLst>
          </p:cNvPr>
          <p:cNvSpPr txBox="1">
            <a:spLocks/>
          </p:cNvSpPr>
          <p:nvPr/>
        </p:nvSpPr>
        <p:spPr>
          <a:xfrm>
            <a:off x="1399518" y="2291621"/>
            <a:ext cx="10571998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Unit Test for stock_class.py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FA97C3-5D47-D786-60AF-5DE56EB621BC}"/>
              </a:ext>
            </a:extLst>
          </p:cNvPr>
          <p:cNvSpPr txBox="1">
            <a:spLocks/>
          </p:cNvSpPr>
          <p:nvPr/>
        </p:nvSpPr>
        <p:spPr>
          <a:xfrm>
            <a:off x="1399518" y="4341160"/>
            <a:ext cx="10571998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Unit Test for account_class.py</a:t>
            </a:r>
          </a:p>
        </p:txBody>
      </p:sp>
    </p:spTree>
    <p:extLst>
      <p:ext uri="{BB962C8B-B14F-4D97-AF65-F5344CB8AC3E}">
        <p14:creationId xmlns:p14="http://schemas.microsoft.com/office/powerpoint/2010/main" val="417177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3440-CF0C-8C7F-BC1A-12B0499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152E-210A-788B-49EE-519EDEEE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was completed in Nov. and Dec. of 2022 for DeVry University course CEIS150 – Programming with Objects with Professor David Lieberman.</a:t>
            </a:r>
          </a:p>
          <a:p>
            <a:endParaRPr lang="en-US" dirty="0"/>
          </a:p>
          <a:p>
            <a:r>
              <a:rPr lang="en-US" dirty="0"/>
              <a:t>In this project we learn the concepts and practice of Object-Oriented Programming in Python.</a:t>
            </a:r>
          </a:p>
          <a:p>
            <a:endParaRPr lang="en-US" dirty="0"/>
          </a:p>
          <a:p>
            <a:r>
              <a:rPr lang="en-US" dirty="0"/>
              <a:t>Each week we look at different parts of programming with objects in Python.</a:t>
            </a:r>
          </a:p>
        </p:txBody>
      </p:sp>
    </p:spTree>
    <p:extLst>
      <p:ext uri="{BB962C8B-B14F-4D97-AF65-F5344CB8AC3E}">
        <p14:creationId xmlns:p14="http://schemas.microsoft.com/office/powerpoint/2010/main" val="242732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 Menu Program (Screen Shot)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7B3BE-0A5D-BC4E-9027-6C51EDC08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" y="2559435"/>
            <a:ext cx="4779814" cy="416249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177F8D6-26E0-2DF5-F2D9-4358448E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50" y="2563858"/>
            <a:ext cx="6045702" cy="41580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9868CC-C9ED-42C5-04A8-E9FB8A286AD9}"/>
              </a:ext>
            </a:extLst>
          </p:cNvPr>
          <p:cNvSpPr txBox="1">
            <a:spLocks/>
          </p:cNvSpPr>
          <p:nvPr/>
        </p:nvSpPr>
        <p:spPr>
          <a:xfrm>
            <a:off x="685615" y="2219530"/>
            <a:ext cx="4572330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stock_class.py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84A6D1-391F-1928-4AA6-38F5F0CB2C14}"/>
              </a:ext>
            </a:extLst>
          </p:cNvPr>
          <p:cNvSpPr txBox="1">
            <a:spLocks/>
          </p:cNvSpPr>
          <p:nvPr/>
        </p:nvSpPr>
        <p:spPr>
          <a:xfrm>
            <a:off x="5448150" y="2218770"/>
            <a:ext cx="5809462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stock_menu_v3.py</a:t>
            </a:r>
          </a:p>
        </p:txBody>
      </p:sp>
    </p:spTree>
    <p:extLst>
      <p:ext uri="{BB962C8B-B14F-4D97-AF65-F5344CB8AC3E}">
        <p14:creationId xmlns:p14="http://schemas.microsoft.com/office/powerpoint/2010/main" val="3369226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Demonstration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868CC-C9ED-42C5-04A8-E9FB8A286AD9}"/>
              </a:ext>
            </a:extLst>
          </p:cNvPr>
          <p:cNvSpPr txBox="1">
            <a:spLocks/>
          </p:cNvSpPr>
          <p:nvPr/>
        </p:nvSpPr>
        <p:spPr>
          <a:xfrm>
            <a:off x="1901562" y="2359904"/>
            <a:ext cx="855651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Stock List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BEFORE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Adding Investment Account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E4C779-067E-043B-1F83-78946F71622F}"/>
              </a:ext>
            </a:extLst>
          </p:cNvPr>
          <p:cNvSpPr txBox="1">
            <a:spLocks/>
          </p:cNvSpPr>
          <p:nvPr/>
        </p:nvSpPr>
        <p:spPr>
          <a:xfrm>
            <a:off x="1475733" y="1403546"/>
            <a:ext cx="924053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Traditional Investment Account</a:t>
            </a:r>
          </a:p>
        </p:txBody>
      </p:sp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AF4B50E-FF84-F0B6-9765-2E56DA4F2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2" y="2686196"/>
            <a:ext cx="8388874" cy="39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9868CC-C9ED-42C5-04A8-E9FB8A286AD9}"/>
              </a:ext>
            </a:extLst>
          </p:cNvPr>
          <p:cNvSpPr txBox="1">
            <a:spLocks/>
          </p:cNvSpPr>
          <p:nvPr/>
        </p:nvSpPr>
        <p:spPr>
          <a:xfrm>
            <a:off x="1493347" y="2225909"/>
            <a:ext cx="920530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Adding a Traditional Investment Account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6822D40-D7D7-C429-CBF1-6EB5CC14B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47" y="2552201"/>
            <a:ext cx="9205305" cy="41309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40D8F5B-EB46-4E6A-6B48-84F35DE1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Program Demonstration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B68E01-E431-805A-CCFC-FABE802940BA}"/>
              </a:ext>
            </a:extLst>
          </p:cNvPr>
          <p:cNvSpPr txBox="1">
            <a:spLocks/>
          </p:cNvSpPr>
          <p:nvPr/>
        </p:nvSpPr>
        <p:spPr>
          <a:xfrm>
            <a:off x="1475733" y="1403546"/>
            <a:ext cx="924053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Traditional Investment Account</a:t>
            </a:r>
          </a:p>
        </p:txBody>
      </p:sp>
    </p:spTree>
    <p:extLst>
      <p:ext uri="{BB962C8B-B14F-4D97-AF65-F5344CB8AC3E}">
        <p14:creationId xmlns:p14="http://schemas.microsoft.com/office/powerpoint/2010/main" val="588915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EA8126-C24E-F205-0704-0D6869EBA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28" y="2768680"/>
            <a:ext cx="8291305" cy="30947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84A6D1-391F-1928-4AA6-38F5F0CB2C14}"/>
              </a:ext>
            </a:extLst>
          </p:cNvPr>
          <p:cNvSpPr txBox="1">
            <a:spLocks/>
          </p:cNvSpPr>
          <p:nvPr/>
        </p:nvSpPr>
        <p:spPr>
          <a:xfrm>
            <a:off x="1692228" y="2442388"/>
            <a:ext cx="5809462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Choosing Stock to Invest 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DCFC08-3A2A-7BE8-4655-F0C1DCBA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Program Demonstration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A644B7-03F6-943B-B435-CA468600AA6D}"/>
              </a:ext>
            </a:extLst>
          </p:cNvPr>
          <p:cNvSpPr txBox="1">
            <a:spLocks/>
          </p:cNvSpPr>
          <p:nvPr/>
        </p:nvSpPr>
        <p:spPr>
          <a:xfrm>
            <a:off x="1475733" y="1403546"/>
            <a:ext cx="924053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Traditional Investment Account</a:t>
            </a:r>
          </a:p>
        </p:txBody>
      </p:sp>
    </p:spTree>
    <p:extLst>
      <p:ext uri="{BB962C8B-B14F-4D97-AF65-F5344CB8AC3E}">
        <p14:creationId xmlns:p14="http://schemas.microsoft.com/office/powerpoint/2010/main" val="2136196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9868CC-C9ED-42C5-04A8-E9FB8A286AD9}"/>
              </a:ext>
            </a:extLst>
          </p:cNvPr>
          <p:cNvSpPr txBox="1">
            <a:spLocks/>
          </p:cNvSpPr>
          <p:nvPr/>
        </p:nvSpPr>
        <p:spPr>
          <a:xfrm>
            <a:off x="2095406" y="2210850"/>
            <a:ext cx="4572330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Investment Complete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DBFC204-2358-E37E-054E-3D6E6CC72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06" y="2554668"/>
            <a:ext cx="8001185" cy="38561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599623-9AC2-184B-269B-A10807E3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Program Demonstration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637E43-D966-42DC-139D-FCA6176D48CB}"/>
              </a:ext>
            </a:extLst>
          </p:cNvPr>
          <p:cNvSpPr txBox="1">
            <a:spLocks/>
          </p:cNvSpPr>
          <p:nvPr/>
        </p:nvSpPr>
        <p:spPr>
          <a:xfrm>
            <a:off x="1475733" y="1403546"/>
            <a:ext cx="924053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Traditional Investment Account</a:t>
            </a:r>
          </a:p>
        </p:txBody>
      </p:sp>
    </p:spTree>
    <p:extLst>
      <p:ext uri="{BB962C8B-B14F-4D97-AF65-F5344CB8AC3E}">
        <p14:creationId xmlns:p14="http://schemas.microsoft.com/office/powerpoint/2010/main" val="4073754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Demonstration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868CC-C9ED-42C5-04A8-E9FB8A286AD9}"/>
              </a:ext>
            </a:extLst>
          </p:cNvPr>
          <p:cNvSpPr txBox="1">
            <a:spLocks/>
          </p:cNvSpPr>
          <p:nvPr/>
        </p:nvSpPr>
        <p:spPr>
          <a:xfrm>
            <a:off x="1656057" y="2355628"/>
            <a:ext cx="855651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Stock List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AFTER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Adding Investment Account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E4C779-067E-043B-1F83-78946F71622F}"/>
              </a:ext>
            </a:extLst>
          </p:cNvPr>
          <p:cNvSpPr txBox="1">
            <a:spLocks/>
          </p:cNvSpPr>
          <p:nvPr/>
        </p:nvSpPr>
        <p:spPr>
          <a:xfrm>
            <a:off x="1475733" y="1403546"/>
            <a:ext cx="924053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Traditional Investment Account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96790F5-7EC9-B553-F07F-CD3A04ED4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7" y="2681920"/>
            <a:ext cx="8376190" cy="39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7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Demonstration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868CC-C9ED-42C5-04A8-E9FB8A286AD9}"/>
              </a:ext>
            </a:extLst>
          </p:cNvPr>
          <p:cNvSpPr txBox="1">
            <a:spLocks/>
          </p:cNvSpPr>
          <p:nvPr/>
        </p:nvSpPr>
        <p:spPr>
          <a:xfrm>
            <a:off x="3047573" y="2355628"/>
            <a:ext cx="4803737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Robo Investing Calculations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E4C779-067E-043B-1F83-78946F71622F}"/>
              </a:ext>
            </a:extLst>
          </p:cNvPr>
          <p:cNvSpPr txBox="1">
            <a:spLocks/>
          </p:cNvSpPr>
          <p:nvPr/>
        </p:nvSpPr>
        <p:spPr>
          <a:xfrm>
            <a:off x="1475733" y="1403546"/>
            <a:ext cx="9240534" cy="3262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Robo Investment Account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3A9D949-D1D6-D7D9-6F4F-6DFF10C60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73" y="2681920"/>
            <a:ext cx="6096851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6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4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Week 4 was about parent and child classes and inheritance.</a:t>
            </a:r>
          </a:p>
          <a:p>
            <a:pPr lvl="1"/>
            <a:r>
              <a:rPr lang="en-US" sz="2200" b="1" dirty="0"/>
              <a:t>I learned how inheritance works using the __</a:t>
            </a:r>
            <a:r>
              <a:rPr lang="en-US" sz="2200" b="1" dirty="0" err="1"/>
              <a:t>init</a:t>
            </a:r>
            <a:r>
              <a:rPr lang="en-US" sz="2200" b="1" dirty="0"/>
              <a:t>__() of the parent.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545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5</a:t>
            </a:r>
            <a:br>
              <a:rPr lang="en-US" dirty="0"/>
            </a:br>
            <a:r>
              <a:rPr lang="en-US" sz="3600" dirty="0"/>
              <a:t>Interface – Creating A Chart</a:t>
            </a:r>
          </a:p>
        </p:txBody>
      </p:sp>
    </p:spTree>
    <p:extLst>
      <p:ext uri="{BB962C8B-B14F-4D97-AF65-F5344CB8AC3E}">
        <p14:creationId xmlns:p14="http://schemas.microsoft.com/office/powerpoint/2010/main" val="810939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41755"/>
            <a:ext cx="10554574" cy="4468761"/>
          </a:xfrm>
        </p:spPr>
        <p:txBody>
          <a:bodyPr>
            <a:normAutofit/>
          </a:bodyPr>
          <a:lstStyle/>
          <a:p>
            <a:r>
              <a:rPr lang="en-US" sz="2000" b="1" dirty="0"/>
              <a:t>Create a chart using data added with the </a:t>
            </a:r>
            <a:r>
              <a:rPr lang="en-US" sz="2000" b="1" dirty="0" err="1"/>
              <a:t>DailyData</a:t>
            </a:r>
            <a:r>
              <a:rPr lang="en-US" sz="2000" b="1" dirty="0"/>
              <a:t> class.</a:t>
            </a:r>
          </a:p>
          <a:p>
            <a:pPr lvl="1"/>
            <a:r>
              <a:rPr lang="en-US" sz="1800" b="1" dirty="0"/>
              <a:t>Display chart using matplotlib</a:t>
            </a:r>
          </a:p>
        </p:txBody>
      </p:sp>
    </p:spTree>
    <p:extLst>
      <p:ext uri="{BB962C8B-B14F-4D97-AF65-F5344CB8AC3E}">
        <p14:creationId xmlns:p14="http://schemas.microsoft.com/office/powerpoint/2010/main" val="10579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1</a:t>
            </a:r>
            <a:br>
              <a:rPr lang="en-US" dirty="0"/>
            </a:br>
            <a:r>
              <a:rPr lang="en-US" dirty="0"/>
              <a:t>Software Environment Setup</a:t>
            </a:r>
          </a:p>
        </p:txBody>
      </p:sp>
    </p:spTree>
    <p:extLst>
      <p:ext uri="{BB962C8B-B14F-4D97-AF65-F5344CB8AC3E}">
        <p14:creationId xmlns:p14="http://schemas.microsoft.com/office/powerpoint/2010/main" val="79772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(Screen Shot)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C2194F9-678E-49E9-4E7D-32FBB316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7" y="2546743"/>
            <a:ext cx="5461253" cy="386697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5ACC75D-6A17-32B3-336E-3C2B3E3D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12" y="2546743"/>
            <a:ext cx="4851457" cy="389021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4875452-A1C1-CE36-FAB8-8686A624AE2A}"/>
              </a:ext>
            </a:extLst>
          </p:cNvPr>
          <p:cNvSpPr txBox="1">
            <a:spLocks/>
          </p:cNvSpPr>
          <p:nvPr/>
        </p:nvSpPr>
        <p:spPr>
          <a:xfrm>
            <a:off x="634747" y="2229652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display_chart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3E3A9C-6AC1-4FCD-E142-2B7093725344}"/>
              </a:ext>
            </a:extLst>
          </p:cNvPr>
          <p:cNvSpPr txBox="1">
            <a:spLocks/>
          </p:cNvSpPr>
          <p:nvPr/>
        </p:nvSpPr>
        <p:spPr>
          <a:xfrm>
            <a:off x="6386412" y="2229651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display_stock_chart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758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(Screen Shot)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875452-A1C1-CE36-FAB8-8686A624AE2A}"/>
              </a:ext>
            </a:extLst>
          </p:cNvPr>
          <p:cNvSpPr txBox="1">
            <a:spLocks/>
          </p:cNvSpPr>
          <p:nvPr/>
        </p:nvSpPr>
        <p:spPr>
          <a:xfrm>
            <a:off x="3714992" y="2229652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Matplotlib Chart with Test Data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B7012C2-4F02-AB1D-E40E-14118498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92" y="2546743"/>
            <a:ext cx="4762014" cy="40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0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In week 5 we learned how to create and display a chart using matplotlib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0266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6</a:t>
            </a:r>
            <a:br>
              <a:rPr lang="en-US" dirty="0"/>
            </a:br>
            <a:r>
              <a:rPr lang="en-US" sz="3600" dirty="0"/>
              <a:t>Loading Data</a:t>
            </a:r>
          </a:p>
        </p:txBody>
      </p:sp>
    </p:spTree>
    <p:extLst>
      <p:ext uri="{BB962C8B-B14F-4D97-AF65-F5344CB8AC3E}">
        <p14:creationId xmlns:p14="http://schemas.microsoft.com/office/powerpoint/2010/main" val="2665505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6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41755"/>
            <a:ext cx="10554574" cy="4468761"/>
          </a:xfrm>
        </p:spPr>
        <p:txBody>
          <a:bodyPr>
            <a:normAutofit/>
          </a:bodyPr>
          <a:lstStyle/>
          <a:p>
            <a:r>
              <a:rPr lang="en-US" sz="2000" b="1" dirty="0"/>
              <a:t>Download a .CSV file from Yahoo Finance</a:t>
            </a:r>
          </a:p>
          <a:p>
            <a:r>
              <a:rPr lang="en-US" sz="2000" b="1" dirty="0"/>
              <a:t>Open and process .CSV file to display data</a:t>
            </a:r>
          </a:p>
          <a:p>
            <a:r>
              <a:rPr lang="en-US" sz="2000" b="1" dirty="0"/>
              <a:t>Display a summary report of the loaded stocks</a:t>
            </a:r>
          </a:p>
          <a:p>
            <a:r>
              <a:rPr lang="en-US" sz="2000" b="1" dirty="0"/>
              <a:t>Display a graph of .CSV file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0554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Files and Data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50EDE-3C49-3F04-5BAE-5A076E7FB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3" y="3409020"/>
            <a:ext cx="3977204" cy="3305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2E54BF-702D-DA8D-4E32-6DA8E8010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84" y="2324489"/>
            <a:ext cx="5944430" cy="590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0C0A0-9353-7202-ED85-A8BD6B09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23" y="3409018"/>
            <a:ext cx="3863975" cy="33053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471224-957A-B6F9-7229-6BD45EF44932}"/>
              </a:ext>
            </a:extLst>
          </p:cNvPr>
          <p:cNvSpPr txBox="1">
            <a:spLocks/>
          </p:cNvSpPr>
          <p:nvPr/>
        </p:nvSpPr>
        <p:spPr>
          <a:xfrm>
            <a:off x="999453" y="3091925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WMT.cvs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file data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1C68ED-8576-BDB9-3A23-12ED70ECB024}"/>
              </a:ext>
            </a:extLst>
          </p:cNvPr>
          <p:cNvSpPr txBox="1">
            <a:spLocks/>
          </p:cNvSpPr>
          <p:nvPr/>
        </p:nvSpPr>
        <p:spPr>
          <a:xfrm>
            <a:off x="7518023" y="3091924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WMT.cvs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file data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A849853-CD79-81D9-3EC3-7BB9209FC6D3}"/>
              </a:ext>
            </a:extLst>
          </p:cNvPr>
          <p:cNvSpPr txBox="1">
            <a:spLocks/>
          </p:cNvSpPr>
          <p:nvPr/>
        </p:nvSpPr>
        <p:spPr>
          <a:xfrm>
            <a:off x="3123784" y="2007396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Data Files in Explorer</a:t>
            </a:r>
          </a:p>
        </p:txBody>
      </p:sp>
    </p:spTree>
    <p:extLst>
      <p:ext uri="{BB962C8B-B14F-4D97-AF65-F5344CB8AC3E}">
        <p14:creationId xmlns:p14="http://schemas.microsoft.com/office/powerpoint/2010/main" val="1475958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Importing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7834E-D89C-7844-5C59-917BCB81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682462"/>
            <a:ext cx="4721945" cy="1493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13000-1A3D-A938-3610-171A5C910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53" y="2226133"/>
            <a:ext cx="4721945" cy="4412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27B7EA6-B287-88FC-9BEC-A8A48FD77109}"/>
              </a:ext>
            </a:extLst>
          </p:cNvPr>
          <p:cNvSpPr txBox="1">
            <a:spLocks/>
          </p:cNvSpPr>
          <p:nvPr/>
        </p:nvSpPr>
        <p:spPr>
          <a:xfrm>
            <a:off x="810000" y="2365371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Picking Stock to Load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1B2D37-0B70-D639-FDEC-7BA3A9E25207}"/>
              </a:ext>
            </a:extLst>
          </p:cNvPr>
          <p:cNvSpPr txBox="1">
            <a:spLocks/>
          </p:cNvSpPr>
          <p:nvPr/>
        </p:nvSpPr>
        <p:spPr>
          <a:xfrm>
            <a:off x="6660053" y="1926826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WMT.cvs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file data</a:t>
            </a:r>
          </a:p>
        </p:txBody>
      </p:sp>
    </p:spTree>
    <p:extLst>
      <p:ext uri="{BB962C8B-B14F-4D97-AF65-F5344CB8AC3E}">
        <p14:creationId xmlns:p14="http://schemas.microsoft.com/office/powerpoint/2010/main" val="2337222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Matplotlib Chart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1B2D37-0B70-D639-FDEC-7BA3A9E25207}"/>
              </a:ext>
            </a:extLst>
          </p:cNvPr>
          <p:cNvSpPr txBox="1">
            <a:spLocks/>
          </p:cNvSpPr>
          <p:nvPr/>
        </p:nvSpPr>
        <p:spPr>
          <a:xfrm>
            <a:off x="2949558" y="1926826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Microsoft Stock Data Chart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9AA44A0-D52E-F5E6-9C3E-7DE7D2ACB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58" y="2243917"/>
            <a:ext cx="5272601" cy="454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2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6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In week 6 we learned how to open and read from a comma separated values file.</a:t>
            </a:r>
          </a:p>
          <a:p>
            <a:r>
              <a:rPr lang="en-US" sz="2400" b="1" dirty="0"/>
              <a:t>We learned how to process the data to create a report and a graph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2325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7</a:t>
            </a:r>
            <a:br>
              <a:rPr lang="en-US" dirty="0"/>
            </a:br>
            <a:r>
              <a:rPr lang="en-US" sz="3600" dirty="0"/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173396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Install Anaconda or Python and another IDE</a:t>
            </a:r>
          </a:p>
          <a:p>
            <a:endParaRPr lang="en-US" sz="2400" b="1" dirty="0"/>
          </a:p>
          <a:p>
            <a:r>
              <a:rPr lang="en-US" sz="2400" b="1" dirty="0"/>
              <a:t>Create a simple Python program</a:t>
            </a:r>
          </a:p>
          <a:p>
            <a:endParaRPr lang="en-US" sz="2400" b="1" dirty="0"/>
          </a:p>
          <a:p>
            <a:pPr lvl="1"/>
            <a:r>
              <a:rPr lang="en-US" sz="2200" b="1" dirty="0"/>
              <a:t>Provide a screen shot of the program code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Provide a screen shot of the program running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60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7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41755"/>
            <a:ext cx="10554574" cy="4468761"/>
          </a:xfrm>
        </p:spPr>
        <p:txBody>
          <a:bodyPr>
            <a:normAutofit/>
          </a:bodyPr>
          <a:lstStyle/>
          <a:p>
            <a:r>
              <a:rPr lang="en-US" sz="2400" b="1" dirty="0"/>
              <a:t>Make the supplied GUI function correctly.</a:t>
            </a:r>
          </a:p>
        </p:txBody>
      </p:sp>
    </p:spTree>
    <p:extLst>
      <p:ext uri="{BB962C8B-B14F-4D97-AF65-F5344CB8AC3E}">
        <p14:creationId xmlns:p14="http://schemas.microsoft.com/office/powerpoint/2010/main" val="217474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Basic GUI and Code Snippet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90D61F-D965-E035-4422-77A3D1C6C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593297"/>
            <a:ext cx="3528416" cy="414078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2A874D-739A-7774-8EEE-D541AB437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79" y="2593297"/>
            <a:ext cx="3530419" cy="41407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2D9646-725A-49CB-2168-0F2647626BBF}"/>
              </a:ext>
            </a:extLst>
          </p:cNvPr>
          <p:cNvSpPr txBox="1">
            <a:spLocks/>
          </p:cNvSpPr>
          <p:nvPr/>
        </p:nvSpPr>
        <p:spPr>
          <a:xfrm>
            <a:off x="810000" y="2288897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GUI with 2 stocks added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AC41B1-A175-D4B3-2D9D-71FC84CCBBFD}"/>
              </a:ext>
            </a:extLst>
          </p:cNvPr>
          <p:cNvSpPr txBox="1">
            <a:spLocks/>
          </p:cNvSpPr>
          <p:nvPr/>
        </p:nvSpPr>
        <p:spPr>
          <a:xfrm>
            <a:off x="7851579" y="2276206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Code Snippet</a:t>
            </a:r>
          </a:p>
        </p:txBody>
      </p:sp>
    </p:spTree>
    <p:extLst>
      <p:ext uri="{BB962C8B-B14F-4D97-AF65-F5344CB8AC3E}">
        <p14:creationId xmlns:p14="http://schemas.microsoft.com/office/powerpoint/2010/main" val="258430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History &amp; Report Tabs Before CSV Import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0D61F-D965-E035-4422-77A3D1C6C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344" y="2593297"/>
            <a:ext cx="3528415" cy="4140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A874D-739A-7774-8EEE-D541AB437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581" y="2593297"/>
            <a:ext cx="3528415" cy="41407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2D9646-725A-49CB-2168-0F2647626BBF}"/>
              </a:ext>
            </a:extLst>
          </p:cNvPr>
          <p:cNvSpPr txBox="1">
            <a:spLocks/>
          </p:cNvSpPr>
          <p:nvPr/>
        </p:nvSpPr>
        <p:spPr>
          <a:xfrm>
            <a:off x="1142415" y="2288897"/>
            <a:ext cx="3894271" cy="3044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History Tab Before CSV Import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AC41B1-A175-D4B3-2D9D-71FC84CCBBFD}"/>
              </a:ext>
            </a:extLst>
          </p:cNvPr>
          <p:cNvSpPr txBox="1">
            <a:spLocks/>
          </p:cNvSpPr>
          <p:nvPr/>
        </p:nvSpPr>
        <p:spPr>
          <a:xfrm>
            <a:off x="7716668" y="2276206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Report Tab Before CSV Import</a:t>
            </a:r>
          </a:p>
        </p:txBody>
      </p:sp>
    </p:spTree>
    <p:extLst>
      <p:ext uri="{BB962C8B-B14F-4D97-AF65-F5344CB8AC3E}">
        <p14:creationId xmlns:p14="http://schemas.microsoft.com/office/powerpoint/2010/main" val="3304452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Stocks in GUI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0D61F-D965-E035-4422-77A3D1C6C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000" y="2595183"/>
            <a:ext cx="3528416" cy="4137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A874D-739A-7774-8EEE-D541AB437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1579" y="2593382"/>
            <a:ext cx="3530419" cy="41406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2D9646-725A-49CB-2168-0F2647626BBF}"/>
              </a:ext>
            </a:extLst>
          </p:cNvPr>
          <p:cNvSpPr txBox="1">
            <a:spLocks/>
          </p:cNvSpPr>
          <p:nvPr/>
        </p:nvSpPr>
        <p:spPr>
          <a:xfrm>
            <a:off x="810000" y="2288897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Successfully Imported CSV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AC41B1-A175-D4B3-2D9D-71FC84CCBBFD}"/>
              </a:ext>
            </a:extLst>
          </p:cNvPr>
          <p:cNvSpPr txBox="1">
            <a:spLocks/>
          </p:cNvSpPr>
          <p:nvPr/>
        </p:nvSpPr>
        <p:spPr>
          <a:xfrm>
            <a:off x="7851579" y="2276206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Successfully Deleted Stock</a:t>
            </a:r>
          </a:p>
        </p:txBody>
      </p:sp>
    </p:spTree>
    <p:extLst>
      <p:ext uri="{BB962C8B-B14F-4D97-AF65-F5344CB8AC3E}">
        <p14:creationId xmlns:p14="http://schemas.microsoft.com/office/powerpoint/2010/main" val="2623587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Stocks in GUI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0D61F-D965-E035-4422-77A3D1C6C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48" y="2549713"/>
            <a:ext cx="3525200" cy="4137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A874D-739A-7774-8EEE-D541AB437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606" y="2546111"/>
            <a:ext cx="3528270" cy="41406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2D9646-725A-49CB-2168-0F2647626BBF}"/>
              </a:ext>
            </a:extLst>
          </p:cNvPr>
          <p:cNvSpPr txBox="1">
            <a:spLocks/>
          </p:cNvSpPr>
          <p:nvPr/>
        </p:nvSpPr>
        <p:spPr>
          <a:xfrm>
            <a:off x="520440" y="2243427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Successfully Imported CSV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AC41B1-A175-D4B3-2D9D-71FC84CCBBFD}"/>
              </a:ext>
            </a:extLst>
          </p:cNvPr>
          <p:cNvSpPr txBox="1">
            <a:spLocks/>
          </p:cNvSpPr>
          <p:nvPr/>
        </p:nvSpPr>
        <p:spPr>
          <a:xfrm>
            <a:off x="4395532" y="2228935"/>
            <a:ext cx="4180966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Successfully Deleted 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9A50A-1CB3-8BBE-B165-6E769AC56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6547" y="3094011"/>
            <a:ext cx="3528270" cy="30446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300340-9632-6321-A9D5-5A38EEE05B48}"/>
              </a:ext>
            </a:extLst>
          </p:cNvPr>
          <p:cNvSpPr txBox="1">
            <a:spLocks/>
          </p:cNvSpPr>
          <p:nvPr/>
        </p:nvSpPr>
        <p:spPr>
          <a:xfrm>
            <a:off x="8296547" y="2776920"/>
            <a:ext cx="3637447" cy="31709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Chart Showing MSFT Stock</a:t>
            </a:r>
          </a:p>
        </p:txBody>
      </p:sp>
    </p:spTree>
    <p:extLst>
      <p:ext uri="{BB962C8B-B14F-4D97-AF65-F5344CB8AC3E}">
        <p14:creationId xmlns:p14="http://schemas.microsoft.com/office/powerpoint/2010/main" val="1289887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7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We learned, in week 7, about connecting the supplied GUI to the classes we created throughout the course.</a:t>
            </a:r>
          </a:p>
        </p:txBody>
      </p:sp>
    </p:spTree>
    <p:extLst>
      <p:ext uri="{BB962C8B-B14F-4D97-AF65-F5344CB8AC3E}">
        <p14:creationId xmlns:p14="http://schemas.microsoft.com/office/powerpoint/2010/main" val="4011968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CEIS150 Module 8</a:t>
            </a:r>
            <a:br>
              <a:rPr lang="en-US" dirty="0"/>
            </a:br>
            <a:r>
              <a:rPr lang="en-US" sz="3600" dirty="0"/>
              <a:t>Wrap-Up and Share</a:t>
            </a:r>
          </a:p>
        </p:txBody>
      </p:sp>
    </p:spTree>
    <p:extLst>
      <p:ext uri="{BB962C8B-B14F-4D97-AF65-F5344CB8AC3E}">
        <p14:creationId xmlns:p14="http://schemas.microsoft.com/office/powerpoint/2010/main" val="765598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8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41755"/>
            <a:ext cx="10554574" cy="4468761"/>
          </a:xfrm>
        </p:spPr>
        <p:txBody>
          <a:bodyPr>
            <a:normAutofit/>
          </a:bodyPr>
          <a:lstStyle/>
          <a:p>
            <a:r>
              <a:rPr lang="en-US" sz="2400" b="1" dirty="0"/>
              <a:t>Create a PowerPoint presentation containing all previous course project presentations, in addition to Title, Introduction, Career Skills, and Conclusion slides.</a:t>
            </a:r>
          </a:p>
          <a:p>
            <a:r>
              <a:rPr lang="en-US" sz="2400" b="1" dirty="0"/>
              <a:t>Upload the presentation to WiX or another web portfolio.</a:t>
            </a:r>
          </a:p>
          <a:p>
            <a:r>
              <a:rPr lang="en-US" sz="2400" b="1" dirty="0"/>
              <a:t>Upload the project files to GitHub</a:t>
            </a:r>
          </a:p>
        </p:txBody>
      </p:sp>
    </p:spTree>
    <p:extLst>
      <p:ext uri="{BB962C8B-B14F-4D97-AF65-F5344CB8AC3E}">
        <p14:creationId xmlns:p14="http://schemas.microsoft.com/office/powerpoint/2010/main" val="2236540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2945E-CB94-D0E2-56D7-6364F9A5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65" y="2453800"/>
            <a:ext cx="9361469" cy="41909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C3EFBE-CC39-E928-6888-82F8F15A59D5}"/>
              </a:ext>
            </a:extLst>
          </p:cNvPr>
          <p:cNvSpPr txBox="1">
            <a:spLocks/>
          </p:cNvSpPr>
          <p:nvPr/>
        </p:nvSpPr>
        <p:spPr>
          <a:xfrm>
            <a:off x="3919237" y="2094271"/>
            <a:ext cx="4353524" cy="35952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Uploaded Program Files to GitHub</a:t>
            </a:r>
          </a:p>
        </p:txBody>
      </p:sp>
    </p:spTree>
    <p:extLst>
      <p:ext uri="{BB962C8B-B14F-4D97-AF65-F5344CB8AC3E}">
        <p14:creationId xmlns:p14="http://schemas.microsoft.com/office/powerpoint/2010/main" val="1052968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8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Week 8 was about finishing up the course project, creating a PowerPoint presentation about the course project and uploading to a web portfolio.</a:t>
            </a:r>
          </a:p>
        </p:txBody>
      </p:sp>
    </p:spTree>
    <p:extLst>
      <p:ext uri="{BB962C8B-B14F-4D97-AF65-F5344CB8AC3E}">
        <p14:creationId xmlns:p14="http://schemas.microsoft.com/office/powerpoint/2010/main" val="23582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Code (Screenshot)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66E42AD-13C1-460E-A6A5-8591EFCA0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245640"/>
            <a:ext cx="10571998" cy="44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70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3440-CF0C-8C7F-BC1A-12B0499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152E-210A-788B-49EE-519EDEEE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think this class and course project has increased my programming skills a lot. I now understand the importance of object-oriented programming.</a:t>
            </a:r>
          </a:p>
          <a:p>
            <a:r>
              <a:rPr lang="en-US" dirty="0"/>
              <a:t>Being able to create and use classes will enhance my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477739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3440-CF0C-8C7F-BC1A-12B0499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152E-210A-788B-49EE-519EDEEE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has given me a solid understanding of Python. Object oriented programming is going to take some time to get used to.</a:t>
            </a:r>
          </a:p>
          <a:p>
            <a:endParaRPr lang="en-US" dirty="0"/>
          </a:p>
          <a:p>
            <a:r>
              <a:rPr lang="en-US" dirty="0"/>
              <a:t>This was also my first introduction to </a:t>
            </a:r>
            <a:r>
              <a:rPr lang="en-US" dirty="0" err="1"/>
              <a:t>tkinter</a:t>
            </a:r>
            <a:r>
              <a:rPr lang="en-US" dirty="0"/>
              <a:t> to create a GUI.</a:t>
            </a:r>
          </a:p>
        </p:txBody>
      </p:sp>
    </p:spTree>
    <p:extLst>
      <p:ext uri="{BB962C8B-B14F-4D97-AF65-F5344CB8AC3E}">
        <p14:creationId xmlns:p14="http://schemas.microsoft.com/office/powerpoint/2010/main" val="372640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Code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00AE7-8FDA-4346-A610-0A6BAF309AB7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371484"/>
          <a:ext cx="10967883" cy="429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67883">
                  <a:extLst>
                    <a:ext uri="{9D8B030D-6E8A-4147-A177-3AD203B41FA5}">
                      <a16:colId xmlns:a16="http://schemas.microsoft.com/office/drawing/2014/main" val="478938194"/>
                    </a:ext>
                  </a:extLst>
                </a:gridCol>
              </a:tblGrid>
              <a:tr h="78467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""" Nicholas Allen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   DeVry University - CEIS150 – Nov. 2022 Session - Module 1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   Professor David Lieberman """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1037"/>
                  </a:ext>
                </a:extLst>
              </a:tr>
              <a:tr h="2871724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count=0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sum=0</a:t>
                      </a:r>
                    </a:p>
                    <a:p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price_list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= [5.00, 10.00, 12.50, 17.25, 24.70, 57.35, 67.66, 83.47, 23.71, 58.89, 103.78, 2.09]</a:t>
                      </a:r>
                    </a:p>
                    <a:p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full_name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= input("Please enter your full name: ")</a:t>
                      </a:r>
                    </a:p>
                    <a:p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min_price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= </a:t>
                      </a:r>
                      <a:r>
                        <a:rPr lang="en-US" sz="1800" b="1" u="sng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float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(input("Minimum price: $"))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for price in </a:t>
                      </a:r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price_list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   sum += price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   if price &gt; </a:t>
                      </a:r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min_price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       count += 1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print("Hello, " + </a:t>
                      </a:r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full_name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+ ", the minimum price is set to $" + </a:t>
                      </a:r>
                      <a:r>
                        <a:rPr lang="en-US" sz="1800" b="1" u="sng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min_price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))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print("There are " + </a:t>
                      </a:r>
                      <a:r>
                        <a:rPr lang="en-US" sz="1800" b="1" u="sng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(count) + " prices greater than $" + </a:t>
                      </a:r>
                      <a:r>
                        <a:rPr lang="en-US" sz="1800" b="1" u="sng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min_price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))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print("The total price is $" + </a:t>
                      </a:r>
                      <a:r>
                        <a:rPr lang="en-US" sz="1800" b="1" u="sng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</a:t>
                      </a:r>
                      <a:r>
                        <a:rPr lang="en-US" sz="1800" b="1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(sum))</a:t>
                      </a:r>
                      <a:endParaRPr lang="en-US" sz="1800" b="1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73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09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Running (Screenshot)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E775814-E0F4-4453-80ED-16407129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65" y="2323475"/>
            <a:ext cx="7314669" cy="40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– What I Learned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1AECC-E78B-9272-8FA2-661C5B31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36723"/>
            <a:ext cx="10554574" cy="3874089"/>
          </a:xfrm>
        </p:spPr>
        <p:txBody>
          <a:bodyPr/>
          <a:lstStyle/>
          <a:p>
            <a:r>
              <a:rPr lang="en-US" sz="2400" b="1" dirty="0"/>
              <a:t>This week was pretty simple because I already had Anaconda and Visual Studio Code installed.</a:t>
            </a:r>
          </a:p>
          <a:p>
            <a:r>
              <a:rPr lang="en-US" sz="2400" b="1" dirty="0"/>
              <a:t>The coding project helped reinforce what I learned in the last programming class.</a:t>
            </a:r>
          </a:p>
        </p:txBody>
      </p:sp>
    </p:spTree>
    <p:extLst>
      <p:ext uri="{BB962C8B-B14F-4D97-AF65-F5344CB8AC3E}">
        <p14:creationId xmlns:p14="http://schemas.microsoft.com/office/powerpoint/2010/main" val="1420360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Custom 7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769A25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3.xml><?xml version="1.0" encoding="utf-8"?>
<a:theme xmlns:a="http://schemas.openxmlformats.org/drawingml/2006/main" name="2_Quotable">
  <a:themeElements>
    <a:clrScheme name="Custom 10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5DA2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3_Quotable">
  <a:themeElements>
    <a:clrScheme name="Custom 11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00E18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4_Quotable">
  <a:themeElements>
    <a:clrScheme name="Custom 1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7030A0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6.xml><?xml version="1.0" encoding="utf-8"?>
<a:theme xmlns:a="http://schemas.openxmlformats.org/drawingml/2006/main" name="5_Quotable">
  <a:themeElements>
    <a:clrScheme name="Custom 18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F85DF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7.xml><?xml version="1.0" encoding="utf-8"?>
<a:theme xmlns:a="http://schemas.openxmlformats.org/drawingml/2006/main" name="6_Quotable">
  <a:themeElements>
    <a:clrScheme name="Custom 8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635D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8.xml><?xml version="1.0" encoding="utf-8"?>
<a:theme xmlns:a="http://schemas.openxmlformats.org/drawingml/2006/main" name="7_Quotable">
  <a:themeElements>
    <a:clrScheme name="Custom 20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7F7F7F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9.xml><?xml version="1.0" encoding="utf-8"?>
<a:theme xmlns:a="http://schemas.openxmlformats.org/drawingml/2006/main" name="8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1428</Words>
  <Application>Microsoft Office PowerPoint</Application>
  <PresentationFormat>Widescreen</PresentationFormat>
  <Paragraphs>195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Century Gothic</vt:lpstr>
      <vt:lpstr>Wingdings 2</vt:lpstr>
      <vt:lpstr>Quotable</vt:lpstr>
      <vt:lpstr>1_Quotable</vt:lpstr>
      <vt:lpstr>2_Quotable</vt:lpstr>
      <vt:lpstr>3_Quotable</vt:lpstr>
      <vt:lpstr>4_Quotable</vt:lpstr>
      <vt:lpstr>5_Quotable</vt:lpstr>
      <vt:lpstr>6_Quotable</vt:lpstr>
      <vt:lpstr>7_Quotable</vt:lpstr>
      <vt:lpstr>8_Quotable</vt:lpstr>
      <vt:lpstr>CEIS150 – Prog. W/ Objects Stock Analyzing Machine</vt:lpstr>
      <vt:lpstr>Table of Contents</vt:lpstr>
      <vt:lpstr>Introduction</vt:lpstr>
      <vt:lpstr>CEIS150 Module 1 Software Environment Setup</vt:lpstr>
      <vt:lpstr>Week 1 Objectives</vt:lpstr>
      <vt:lpstr>Program Code (Screenshot)</vt:lpstr>
      <vt:lpstr>Program Code</vt:lpstr>
      <vt:lpstr>Program Running (Screenshot)</vt:lpstr>
      <vt:lpstr>Week 1 – What I Learned</vt:lpstr>
      <vt:lpstr>CEIS150 Module 2 Class Diagrams, Class Coding, &amp; Unit Testing</vt:lpstr>
      <vt:lpstr>Week 2 Objectives</vt:lpstr>
      <vt:lpstr>Class Diagram (Screenshot)</vt:lpstr>
      <vt:lpstr>Class Code (Screenshot)</vt:lpstr>
      <vt:lpstr>Unit Test Output (Screenshot)</vt:lpstr>
      <vt:lpstr>Optional Class Code (Screenshot)</vt:lpstr>
      <vt:lpstr>Optional Unit Test Code (Screenshot)</vt:lpstr>
      <vt:lpstr>Week 2 – What I Learned</vt:lpstr>
      <vt:lpstr>CEIS150 Module 3 Text-Based User Interface - Summary Report</vt:lpstr>
      <vt:lpstr>Week 3 Objectives</vt:lpstr>
      <vt:lpstr>Main Screen (Screenshot)</vt:lpstr>
      <vt:lpstr>Adding Stocks (Screenshot)</vt:lpstr>
      <vt:lpstr>Adding &amp; Listing Stocks (Screenshot)</vt:lpstr>
      <vt:lpstr>Delete Stocks (Screenshot)</vt:lpstr>
      <vt:lpstr>Add Daily Data (Screenshot)</vt:lpstr>
      <vt:lpstr>Week 3 – What I Learned</vt:lpstr>
      <vt:lpstr>CEIS150 Module 4 Interface - Summary Report</vt:lpstr>
      <vt:lpstr>Week 4 Objectives</vt:lpstr>
      <vt:lpstr>Inherited Classes (Screen Shot)</vt:lpstr>
      <vt:lpstr>Unit Tests (Screen Shot)</vt:lpstr>
      <vt:lpstr>Sock Menu Program (Screen Shot)</vt:lpstr>
      <vt:lpstr>Program Demonstration</vt:lpstr>
      <vt:lpstr>Program Demonstration</vt:lpstr>
      <vt:lpstr>Program Demonstration</vt:lpstr>
      <vt:lpstr>Program Demonstration</vt:lpstr>
      <vt:lpstr>Program Demonstration</vt:lpstr>
      <vt:lpstr>Program Demonstration</vt:lpstr>
      <vt:lpstr>Week 4 – What I Learned</vt:lpstr>
      <vt:lpstr>CEIS150 Module 5 Interface – Creating A Chart</vt:lpstr>
      <vt:lpstr>Week 5 Objectives</vt:lpstr>
      <vt:lpstr>Code (Screen Shot)</vt:lpstr>
      <vt:lpstr>Chart (Screen Shot)</vt:lpstr>
      <vt:lpstr>Week 5 – What I Learned</vt:lpstr>
      <vt:lpstr>CEIS150 Module 6 Loading Data</vt:lpstr>
      <vt:lpstr>Week 6 Objectives</vt:lpstr>
      <vt:lpstr>Files and Data</vt:lpstr>
      <vt:lpstr>Importing data</vt:lpstr>
      <vt:lpstr>Matplotlib Chart</vt:lpstr>
      <vt:lpstr>Week 6 – What I Learned</vt:lpstr>
      <vt:lpstr>CEIS150 Module 7 GUI</vt:lpstr>
      <vt:lpstr>Week 7 Objectives</vt:lpstr>
      <vt:lpstr>Basic GUI and Code Snippet</vt:lpstr>
      <vt:lpstr>History &amp; Report Tabs Before CSV Import</vt:lpstr>
      <vt:lpstr>Stocks in GUI</vt:lpstr>
      <vt:lpstr>Stocks in GUI</vt:lpstr>
      <vt:lpstr>Week 7 – What I Learned</vt:lpstr>
      <vt:lpstr>CEIS150 Module 8 Wrap-Up and Share</vt:lpstr>
      <vt:lpstr>Week 8 Objectives</vt:lpstr>
      <vt:lpstr>Upload Program</vt:lpstr>
      <vt:lpstr>Week 8 – What I Learned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CEIS150 – Prog. W/ Objects Stock Analyzing Machine</dc:title>
  <dc:creator>n a</dc:creator>
  <cp:lastModifiedBy>n a</cp:lastModifiedBy>
  <cp:revision>2</cp:revision>
  <dcterms:created xsi:type="dcterms:W3CDTF">2022-12-13T02:20:49Z</dcterms:created>
  <dcterms:modified xsi:type="dcterms:W3CDTF">2022-12-17T06:36:24Z</dcterms:modified>
</cp:coreProperties>
</file>