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64" r:id="rId6"/>
    <p:sldId id="286" r:id="rId7"/>
    <p:sldId id="296" r:id="rId8"/>
    <p:sldId id="285" r:id="rId9"/>
    <p:sldId id="260" r:id="rId10"/>
    <p:sldId id="266" r:id="rId11"/>
    <p:sldId id="267" r:id="rId12"/>
    <p:sldId id="265" r:id="rId13"/>
    <p:sldId id="287" r:id="rId14"/>
    <p:sldId id="258" r:id="rId15"/>
    <p:sldId id="259" r:id="rId16"/>
    <p:sldId id="269" r:id="rId17"/>
    <p:sldId id="261" r:id="rId18"/>
    <p:sldId id="288" r:id="rId19"/>
    <p:sldId id="272" r:id="rId20"/>
    <p:sldId id="273" r:id="rId21"/>
    <p:sldId id="274" r:id="rId22"/>
    <p:sldId id="275" r:id="rId23"/>
    <p:sldId id="289" r:id="rId24"/>
    <p:sldId id="278" r:id="rId25"/>
    <p:sldId id="290" r:id="rId26"/>
    <p:sldId id="263" r:id="rId27"/>
    <p:sldId id="279" r:id="rId28"/>
    <p:sldId id="291" r:id="rId29"/>
    <p:sldId id="282" r:id="rId30"/>
    <p:sldId id="283" r:id="rId31"/>
    <p:sldId id="284" r:id="rId32"/>
    <p:sldId id="292" r:id="rId33"/>
    <p:sldId id="295" r:id="rId34"/>
    <p:sldId id="294" r:id="rId35"/>
    <p:sldId id="29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CAB67-1E78-4DF2-A448-A71B43C9EA14}" v="64" dt="2022-08-27T03:40:44.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65" d="100"/>
          <a:sy n="65" d="100"/>
        </p:scale>
        <p:origin x="7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574BDDD-E77C-4F65-80AE-A2B49D0566BE}" type="datetimeFigureOut">
              <a:rPr lang="en-US" smtClean="0"/>
              <a:t>8/22/2022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4251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56569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6616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9244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638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57628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181362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702355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73525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7519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3943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58128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1949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06207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5096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131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41067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74BDDD-E77C-4F65-80AE-A2B49D0566BE}" type="datetimeFigureOut">
              <a:rPr lang="en-US" smtClean="0"/>
              <a:t>8/22/2022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410645784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4.xml"/><Relationship Id="rId7" Type="http://schemas.openxmlformats.org/officeDocument/2006/relationships/slide" Target="slide20.xml"/><Relationship Id="rId12"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30.xml"/><Relationship Id="rId4" Type="http://schemas.openxmlformats.org/officeDocument/2006/relationships/slide" Target="slide5.xml"/><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418326" y="749681"/>
            <a:ext cx="7355347" cy="914745"/>
          </a:xfrm>
        </p:spPr>
        <p:txBody>
          <a:bodyPr>
            <a:normAutofit/>
          </a:bodyPr>
          <a:lstStyle/>
          <a:p>
            <a:r>
              <a:rPr lang="en-US" b="1" i="1" dirty="0">
                <a:solidFill>
                  <a:schemeClr val="tx1">
                    <a:lumMod val="75000"/>
                  </a:schemeClr>
                </a:solidFill>
                <a:effectLst>
                  <a:outerShdw blurRad="50800" dist="76200" dir="2700000" algn="tl" rotWithShape="0">
                    <a:prstClr val="black">
                      <a:alpha val="40000"/>
                    </a:prstClr>
                  </a:outerShdw>
                </a:effectLst>
              </a:rPr>
              <a:t>Linux+ Certification Prep</a:t>
            </a:r>
            <a:endParaRPr lang="en-US" sz="4000" b="1" i="1" dirty="0">
              <a:solidFill>
                <a:schemeClr val="tx1">
                  <a:lumMod val="75000"/>
                </a:schemeClr>
              </a:solidFill>
              <a:effectLst>
                <a:outerShdw blurRad="50800" dist="76200" dir="2700000" algn="tl" rotWithShape="0">
                  <a:prstClr val="black">
                    <a:alpha val="40000"/>
                  </a:prstClr>
                </a:outerShdw>
              </a:effectLst>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673941" y="1798411"/>
            <a:ext cx="9180871" cy="914745"/>
          </a:xfrm>
          <a:effectLst>
            <a:outerShdw blurRad="50800" dist="38100" dir="2700000" algn="tl" rotWithShape="0">
              <a:prstClr val="black">
                <a:alpha val="40000"/>
              </a:prstClr>
            </a:outerShdw>
          </a:effectLst>
        </p:spPr>
        <p:txBody>
          <a:bodyPr>
            <a:normAutofit/>
          </a:bodyPr>
          <a:lstStyle/>
          <a:p>
            <a:r>
              <a:rPr lang="en-US" sz="3200" b="1" dirty="0">
                <a:solidFill>
                  <a:schemeClr val="tx1">
                    <a:lumMod val="75000"/>
                  </a:schemeClr>
                </a:solidFill>
              </a:rPr>
              <a:t>CEIS106: Introduction to Operating Systems</a:t>
            </a:r>
          </a:p>
          <a:p>
            <a:endParaRPr lang="en-US" b="1" dirty="0">
              <a:solidFill>
                <a:schemeClr val="tx1">
                  <a:lumMod val="75000"/>
                </a:schemeClr>
              </a:solidFill>
            </a:endParaRPr>
          </a:p>
        </p:txBody>
      </p:sp>
      <p:sp>
        <p:nvSpPr>
          <p:cNvPr id="152" name="TextBox 151">
            <a:extLst>
              <a:ext uri="{FF2B5EF4-FFF2-40B4-BE49-F238E27FC236}">
                <a16:creationId xmlns:a16="http://schemas.microsoft.com/office/drawing/2014/main" id="{7C64EB91-7D02-2419-F702-845AE896EF98}"/>
              </a:ext>
            </a:extLst>
          </p:cNvPr>
          <p:cNvSpPr txBox="1"/>
          <p:nvPr/>
        </p:nvSpPr>
        <p:spPr>
          <a:xfrm>
            <a:off x="3046770" y="2713156"/>
            <a:ext cx="6098458" cy="2425472"/>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2000" b="1" i="0" u="none" strike="noStrike" kern="1200" cap="all" spc="0" normalizeH="0" baseline="0" noProof="0" dirty="0">
                <a:ln>
                  <a:noFill/>
                </a:ln>
                <a:solidFill>
                  <a:prstClr val="white">
                    <a:lumMod val="75000"/>
                  </a:prstClr>
                </a:solidFill>
                <a:effectLst/>
                <a:uLnTx/>
                <a:uFillTx/>
                <a:latin typeface="Tw Cen MT" panose="020B0602020104020603"/>
                <a:ea typeface="+mn-ea"/>
                <a:cs typeface="+mn-cs"/>
              </a:rPr>
              <a:t>JuLY – Aug 2022 Session</a:t>
            </a: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2000" b="1" i="0" u="none" strike="noStrike" kern="1200" cap="all" spc="0" normalizeH="0" baseline="0" noProof="0" dirty="0">
                <a:ln>
                  <a:noFill/>
                </a:ln>
                <a:solidFill>
                  <a:prstClr val="white">
                    <a:lumMod val="75000"/>
                  </a:prstClr>
                </a:solidFill>
                <a:effectLst/>
                <a:uLnTx/>
                <a:uFillTx/>
                <a:latin typeface="Tw Cen MT" panose="020B0602020104020603"/>
                <a:ea typeface="+mn-ea"/>
                <a:cs typeface="+mn-cs"/>
              </a:rPr>
              <a:t>Prof. Rick Bird</a:t>
            </a: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n-US" sz="2000" b="1" i="0" u="none" strike="noStrike" kern="1200" cap="all" spc="0" normalizeH="0" baseline="0" noProof="0" dirty="0">
              <a:ln>
                <a:noFill/>
              </a:ln>
              <a:solidFill>
                <a:prstClr val="white">
                  <a:lumMod val="75000"/>
                </a:prstClr>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2000" b="1" i="0" u="none" strike="noStrike" kern="1200" cap="all" spc="0" normalizeH="0" baseline="0" noProof="0" dirty="0">
                <a:ln>
                  <a:noFill/>
                </a:ln>
                <a:solidFill>
                  <a:prstClr val="white">
                    <a:lumMod val="75000"/>
                  </a:prstClr>
                </a:solidFill>
                <a:effectLst/>
                <a:uLnTx/>
                <a:uFillTx/>
                <a:latin typeface="Tw Cen MT" panose="020B0602020104020603"/>
                <a:ea typeface="+mn-ea"/>
                <a:cs typeface="+mn-cs"/>
              </a:rPr>
              <a:t>Nicholas Allen</a:t>
            </a: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2000" b="1" i="0" u="none" strike="noStrike" kern="1200" cap="all" spc="0" normalizeH="0" baseline="0" noProof="0" dirty="0">
                <a:ln>
                  <a:noFill/>
                </a:ln>
                <a:solidFill>
                  <a:prstClr val="white">
                    <a:lumMod val="75000"/>
                  </a:prstClr>
                </a:solidFill>
                <a:effectLst/>
                <a:uLnTx/>
                <a:uFillTx/>
                <a:latin typeface="Tw Cen MT" panose="020B0602020104020603"/>
                <a:ea typeface="+mn-ea"/>
                <a:cs typeface="+mn-cs"/>
              </a:rPr>
              <a:t>08/22/2022</a:t>
            </a: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B2AA-6D18-2109-671E-EC2D853717AC}"/>
              </a:ext>
            </a:extLst>
          </p:cNvPr>
          <p:cNvSpPr>
            <a:spLocks noGrp="1"/>
          </p:cNvSpPr>
          <p:nvPr>
            <p:ph type="title"/>
          </p:nvPr>
        </p:nvSpPr>
        <p:spPr>
          <a:xfrm>
            <a:off x="1327355" y="428591"/>
            <a:ext cx="9905998" cy="679340"/>
          </a:xfrm>
          <a:effectLst>
            <a:outerShdw blurRad="50800" dist="38100" dir="2700000" algn="tl" rotWithShape="0">
              <a:prstClr val="black">
                <a:alpha val="40000"/>
              </a:prstClr>
            </a:outerShdw>
          </a:effectLst>
        </p:spPr>
        <p:txBody>
          <a:bodyPr/>
          <a:lstStyle/>
          <a:p>
            <a:r>
              <a:rPr lang="en-US" dirty="0">
                <a:solidFill>
                  <a:schemeClr val="tx1">
                    <a:lumMod val="75000"/>
                  </a:schemeClr>
                </a:solidFill>
              </a:rPr>
              <a:t>Linux Shell scripts</a:t>
            </a:r>
          </a:p>
        </p:txBody>
      </p:sp>
      <p:sp>
        <p:nvSpPr>
          <p:cNvPr id="3" name="Content Placeholder 2">
            <a:extLst>
              <a:ext uri="{FF2B5EF4-FFF2-40B4-BE49-F238E27FC236}">
                <a16:creationId xmlns:a16="http://schemas.microsoft.com/office/drawing/2014/main" id="{0C1717B2-2D97-24D7-7649-F9C8D5CF340D}"/>
              </a:ext>
            </a:extLst>
          </p:cNvPr>
          <p:cNvSpPr>
            <a:spLocks noGrp="1"/>
          </p:cNvSpPr>
          <p:nvPr>
            <p:ph idx="1"/>
          </p:nvPr>
        </p:nvSpPr>
        <p:spPr>
          <a:xfrm>
            <a:off x="2035276" y="2128824"/>
            <a:ext cx="9012134" cy="3045184"/>
          </a:xfrm>
          <a:effectLst>
            <a:outerShdw blurRad="50800" dist="38100" dir="2700000" algn="tl" rotWithShape="0">
              <a:prstClr val="black">
                <a:alpha val="40000"/>
              </a:prstClr>
            </a:outerShdw>
          </a:effectLst>
        </p:spPr>
        <p:txBody>
          <a:bodyPr>
            <a:normAutofit fontScale="92500"/>
          </a:bodyPr>
          <a:lstStyle/>
          <a:p>
            <a:pPr marL="0" indent="0">
              <a:buNone/>
            </a:pPr>
            <a:r>
              <a:rPr lang="en-US" sz="2400" dirty="0">
                <a:solidFill>
                  <a:schemeClr val="tx1">
                    <a:lumMod val="75000"/>
                  </a:schemeClr>
                </a:solidFill>
              </a:rPr>
              <a:t>In week 3 we learned about Linux shell scripts, what they are and how they function. We discussed at length the importance of knowing the “pipe” key and how it works to combine applications. We learned about other regular expressions and how we can use the “if else” “for” and “while” to create time saving scripts to increase production. We also learned the difference in programs waiting to run and processes currently running. And we learned about scheduling commands to run at future time and dates.</a:t>
            </a:r>
            <a:endParaRPr lang="en-US" dirty="0">
              <a:solidFill>
                <a:schemeClr val="tx1">
                  <a:lumMod val="75000"/>
                </a:schemeClr>
              </a:solidFill>
            </a:endParaRPr>
          </a:p>
        </p:txBody>
      </p:sp>
      <p:sp>
        <p:nvSpPr>
          <p:cNvPr id="6" name="TextBox 5">
            <a:extLst>
              <a:ext uri="{FF2B5EF4-FFF2-40B4-BE49-F238E27FC236}">
                <a16:creationId xmlns:a16="http://schemas.microsoft.com/office/drawing/2014/main" id="{5D040E19-7EA7-C963-3F2F-41D12E248D46}"/>
              </a:ext>
            </a:extLst>
          </p:cNvPr>
          <p:cNvSpPr txBox="1"/>
          <p:nvPr/>
        </p:nvSpPr>
        <p:spPr>
          <a:xfrm>
            <a:off x="1327355" y="5639317"/>
            <a:ext cx="6105832" cy="1200329"/>
          </a:xfrm>
          <a:prstGeom prst="rect">
            <a:avLst/>
          </a:prstGeom>
          <a:noFill/>
          <a:effectLst>
            <a:outerShdw blurRad="50800" dist="38100" dir="2700000" algn="tl" rotWithShape="0">
              <a:prstClr val="black">
                <a:alpha val="40000"/>
              </a:prstClr>
            </a:outerShdw>
          </a:effectLst>
        </p:spPr>
        <p:txBody>
          <a:bodyPr wrap="square">
            <a:spAutoFit/>
          </a:bodyPr>
          <a:lstStyle/>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2" action="ppaction://hlinksldjump">
                  <a:extLst>
                    <a:ext uri="{A12FA001-AC4F-418D-AE19-62706E023703}">
                      <ahyp:hlinkClr xmlns:ahyp="http://schemas.microsoft.com/office/drawing/2018/hyperlinkcolor" val="tx"/>
                    </a:ext>
                  </a:extLst>
                </a:hlinkClick>
              </a:rPr>
              <a:t>Create a Shell Script (Questions)</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3" action="ppaction://hlinksldjump">
                  <a:extLst>
                    <a:ext uri="{A12FA001-AC4F-418D-AE19-62706E023703}">
                      <ahyp:hlinkClr xmlns:ahyp="http://schemas.microsoft.com/office/drawing/2018/hyperlinkcolor" val="tx"/>
                    </a:ext>
                  </a:extLst>
                </a:hlinkClick>
              </a:rPr>
              <a:t>Change Script File Permissions (Screen Shot)</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4" action="ppaction://hlinksldjump">
                  <a:extLst>
                    <a:ext uri="{A12FA001-AC4F-418D-AE19-62706E023703}">
                      <ahyp:hlinkClr xmlns:ahyp="http://schemas.microsoft.com/office/drawing/2018/hyperlinkcolor" val="tx"/>
                    </a:ext>
                  </a:extLst>
                </a:hlinkClick>
              </a:rPr>
              <a:t>Set PATH Variable (Screen Shot)</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5" action="ppaction://hlinksldjump">
                  <a:extLst>
                    <a:ext uri="{A12FA001-AC4F-418D-AE19-62706E023703}">
                      <ahyp:hlinkClr xmlns:ahyp="http://schemas.microsoft.com/office/drawing/2018/hyperlinkcolor" val="tx"/>
                    </a:ext>
                  </a:extLst>
                </a:hlinkClick>
              </a:rPr>
              <a:t>Make PATH Variable Permanent (Screen Shot)</a:t>
            </a:r>
            <a:endParaRPr lang="en-US" dirty="0">
              <a:solidFill>
                <a:schemeClr val="tx1">
                  <a:lumMod val="75000"/>
                </a:schemeClr>
              </a:solidFill>
            </a:endParaRPr>
          </a:p>
        </p:txBody>
      </p:sp>
      <p:sp>
        <p:nvSpPr>
          <p:cNvPr id="7" name="Title 1">
            <a:extLst>
              <a:ext uri="{FF2B5EF4-FFF2-40B4-BE49-F238E27FC236}">
                <a16:creationId xmlns:a16="http://schemas.microsoft.com/office/drawing/2014/main" id="{606FB4E7-B363-BC01-284D-8C76B8AE6385}"/>
              </a:ext>
            </a:extLst>
          </p:cNvPr>
          <p:cNvSpPr txBox="1">
            <a:spLocks/>
          </p:cNvSpPr>
          <p:nvPr/>
        </p:nvSpPr>
        <p:spPr>
          <a:xfrm>
            <a:off x="1141413" y="1233570"/>
            <a:ext cx="9905998" cy="36454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US" dirty="0">
                <a:solidFill>
                  <a:schemeClr val="tx1">
                    <a:lumMod val="75000"/>
                  </a:schemeClr>
                </a:solidFill>
              </a:rPr>
              <a:t>Week 3</a:t>
            </a:r>
          </a:p>
        </p:txBody>
      </p:sp>
    </p:spTree>
    <p:extLst>
      <p:ext uri="{BB962C8B-B14F-4D97-AF65-F5344CB8AC3E}">
        <p14:creationId xmlns:p14="http://schemas.microsoft.com/office/powerpoint/2010/main" val="337456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1378552" y="428760"/>
            <a:ext cx="8143560" cy="785160"/>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4000" b="0" strike="noStrike" spc="-1" dirty="0">
                <a:solidFill>
                  <a:schemeClr val="tx1">
                    <a:lumMod val="75000"/>
                  </a:schemeClr>
                </a:solidFill>
                <a:latin typeface="Calibri Light"/>
              </a:rPr>
              <a:t>Create a shell script</a:t>
            </a:r>
            <a:endParaRPr lang="en-US" sz="4000" b="0" strike="noStrike" spc="-1" dirty="0">
              <a:solidFill>
                <a:schemeClr val="tx1">
                  <a:lumMod val="75000"/>
                </a:schemeClr>
              </a:solidFill>
              <a:latin typeface="Arial"/>
            </a:endParaRPr>
          </a:p>
        </p:txBody>
      </p:sp>
      <p:sp>
        <p:nvSpPr>
          <p:cNvPr id="119" name="CustomShape 2"/>
          <p:cNvSpPr/>
          <p:nvPr/>
        </p:nvSpPr>
        <p:spPr>
          <a:xfrm>
            <a:off x="1967888" y="1213920"/>
            <a:ext cx="8845560" cy="4916880"/>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ormAutofit fontScale="90500"/>
          </a:bodyPr>
          <a:lstStyle/>
          <a:p>
            <a:pPr>
              <a:lnSpc>
                <a:spcPct val="90000"/>
              </a:lnSpc>
              <a:spcBef>
                <a:spcPts val="1001"/>
              </a:spcBef>
              <a:tabLst>
                <a:tab pos="0" algn="l"/>
              </a:tabLst>
            </a:pPr>
            <a:r>
              <a:rPr lang="en-US" sz="1900" b="0" strike="noStrike" spc="-1" dirty="0">
                <a:solidFill>
                  <a:schemeClr val="tx1">
                    <a:lumMod val="75000"/>
                  </a:schemeClr>
                </a:solidFill>
                <a:latin typeface="Calibri"/>
              </a:rPr>
              <a:t>1. What are the file permissions of the script?</a:t>
            </a:r>
            <a:endParaRPr lang="en-US" sz="1900" b="0" strike="noStrike" spc="-1" dirty="0">
              <a:solidFill>
                <a:schemeClr val="tx1">
                  <a:lumMod val="75000"/>
                </a:schemeClr>
              </a:solidFill>
              <a:latin typeface="Arial"/>
            </a:endParaRPr>
          </a:p>
          <a:p>
            <a:pPr>
              <a:lnSpc>
                <a:spcPct val="90000"/>
              </a:lnSpc>
              <a:spcBef>
                <a:spcPts val="1001"/>
              </a:spcBef>
              <a:tabLst>
                <a:tab pos="0" algn="l"/>
              </a:tabLst>
            </a:pPr>
            <a:r>
              <a:rPr lang="en-US" sz="1700" b="0" strike="noStrike" spc="-1" dirty="0">
                <a:solidFill>
                  <a:schemeClr val="tx1">
                    <a:lumMod val="75000"/>
                  </a:schemeClr>
                </a:solidFill>
                <a:latin typeface="Calibri"/>
              </a:rPr>
              <a:t>Answer here: User has Read and Write permissions, Group as well as Other only has permissions to Read. </a:t>
            </a:r>
            <a:endParaRPr lang="en-US" sz="1700" b="0" strike="noStrike" spc="-1" dirty="0">
              <a:solidFill>
                <a:schemeClr val="tx1">
                  <a:lumMod val="75000"/>
                </a:schemeClr>
              </a:solidFill>
              <a:latin typeface="Arial"/>
            </a:endParaRPr>
          </a:p>
          <a:p>
            <a:pPr>
              <a:lnSpc>
                <a:spcPct val="90000"/>
              </a:lnSpc>
              <a:spcBef>
                <a:spcPts val="1001"/>
              </a:spcBef>
              <a:tabLst>
                <a:tab pos="0" algn="l"/>
              </a:tabLst>
            </a:pPr>
            <a:endParaRPr lang="en-US" sz="1700" b="0" strike="noStrike" spc="-1" dirty="0">
              <a:solidFill>
                <a:schemeClr val="tx1">
                  <a:lumMod val="75000"/>
                </a:schemeClr>
              </a:solidFill>
              <a:latin typeface="Arial"/>
            </a:endParaRPr>
          </a:p>
          <a:p>
            <a:pPr>
              <a:lnSpc>
                <a:spcPct val="90000"/>
              </a:lnSpc>
              <a:spcBef>
                <a:spcPts val="1001"/>
              </a:spcBef>
              <a:tabLst>
                <a:tab pos="0" algn="l"/>
              </a:tabLst>
            </a:pPr>
            <a:endParaRPr lang="en-US" sz="1700" b="0" strike="noStrike" spc="-1" dirty="0">
              <a:solidFill>
                <a:schemeClr val="tx1">
                  <a:lumMod val="75000"/>
                </a:schemeClr>
              </a:solidFill>
              <a:latin typeface="Arial"/>
            </a:endParaRPr>
          </a:p>
          <a:p>
            <a:pPr>
              <a:lnSpc>
                <a:spcPct val="90000"/>
              </a:lnSpc>
              <a:spcBef>
                <a:spcPts val="1001"/>
              </a:spcBef>
              <a:tabLst>
                <a:tab pos="0" algn="l"/>
              </a:tabLst>
            </a:pPr>
            <a:r>
              <a:rPr lang="en-US" sz="1900" b="0" strike="noStrike" spc="-1" dirty="0">
                <a:solidFill>
                  <a:schemeClr val="tx1">
                    <a:lumMod val="75000"/>
                  </a:schemeClr>
                </a:solidFill>
                <a:latin typeface="Calibri"/>
              </a:rPr>
              <a:t>2. What’s the name of the user-defined variable in the script?</a:t>
            </a:r>
            <a:endParaRPr lang="en-US" sz="1900" b="0" strike="noStrike" spc="-1" dirty="0">
              <a:solidFill>
                <a:schemeClr val="tx1">
                  <a:lumMod val="75000"/>
                </a:schemeClr>
              </a:solidFill>
              <a:latin typeface="Arial"/>
            </a:endParaRPr>
          </a:p>
          <a:p>
            <a:pPr>
              <a:lnSpc>
                <a:spcPct val="90000"/>
              </a:lnSpc>
              <a:spcBef>
                <a:spcPts val="1001"/>
              </a:spcBef>
              <a:tabLst>
                <a:tab pos="0" algn="l"/>
              </a:tabLst>
            </a:pPr>
            <a:r>
              <a:rPr lang="en-US" sz="1700" b="0" strike="noStrike" spc="-1" dirty="0">
                <a:solidFill>
                  <a:schemeClr val="tx1">
                    <a:lumMod val="75000"/>
                  </a:schemeClr>
                </a:solidFill>
                <a:latin typeface="Calibri"/>
              </a:rPr>
              <a:t>Answer here: The variable name is “text”</a:t>
            </a:r>
            <a:endParaRPr lang="en-US" sz="1700" b="0" strike="noStrike" spc="-1" dirty="0">
              <a:solidFill>
                <a:schemeClr val="tx1">
                  <a:lumMod val="75000"/>
                </a:schemeClr>
              </a:solidFill>
              <a:latin typeface="Arial"/>
            </a:endParaRPr>
          </a:p>
          <a:p>
            <a:pPr>
              <a:lnSpc>
                <a:spcPct val="90000"/>
              </a:lnSpc>
              <a:spcBef>
                <a:spcPts val="1001"/>
              </a:spcBef>
              <a:tabLst>
                <a:tab pos="0" algn="l"/>
              </a:tabLst>
            </a:pPr>
            <a:endParaRPr lang="en-US" sz="1700" b="0" strike="noStrike" spc="-1" dirty="0">
              <a:solidFill>
                <a:schemeClr val="tx1">
                  <a:lumMod val="75000"/>
                </a:schemeClr>
              </a:solidFill>
              <a:latin typeface="Arial"/>
            </a:endParaRPr>
          </a:p>
          <a:p>
            <a:pPr>
              <a:lnSpc>
                <a:spcPct val="90000"/>
              </a:lnSpc>
              <a:spcBef>
                <a:spcPts val="1001"/>
              </a:spcBef>
              <a:tabLst>
                <a:tab pos="0" algn="l"/>
              </a:tabLst>
            </a:pPr>
            <a:endParaRPr lang="en-US" sz="1700" b="0" strike="noStrike" spc="-1" dirty="0">
              <a:solidFill>
                <a:schemeClr val="tx1">
                  <a:lumMod val="75000"/>
                </a:schemeClr>
              </a:solidFill>
              <a:latin typeface="Arial"/>
            </a:endParaRPr>
          </a:p>
          <a:p>
            <a:pPr>
              <a:lnSpc>
                <a:spcPct val="90000"/>
              </a:lnSpc>
              <a:spcBef>
                <a:spcPts val="1001"/>
              </a:spcBef>
              <a:tabLst>
                <a:tab pos="0" algn="l"/>
              </a:tabLst>
            </a:pPr>
            <a:r>
              <a:rPr lang="en-US" sz="1900" b="0" strike="noStrike" spc="-1" dirty="0">
                <a:solidFill>
                  <a:schemeClr val="tx1">
                    <a:lumMod val="75000"/>
                  </a:schemeClr>
                </a:solidFill>
                <a:latin typeface="Calibri"/>
              </a:rPr>
              <a:t>3. Which redirection meta-character is used in the script? What does it do?</a:t>
            </a:r>
            <a:endParaRPr lang="en-US" sz="1900" b="0" strike="noStrike" spc="-1" dirty="0">
              <a:solidFill>
                <a:schemeClr val="tx1">
                  <a:lumMod val="75000"/>
                </a:schemeClr>
              </a:solidFill>
              <a:latin typeface="Arial"/>
            </a:endParaRPr>
          </a:p>
          <a:p>
            <a:pPr>
              <a:lnSpc>
                <a:spcPct val="90000"/>
              </a:lnSpc>
              <a:spcBef>
                <a:spcPts val="1001"/>
              </a:spcBef>
              <a:tabLst>
                <a:tab pos="0" algn="l"/>
              </a:tabLst>
            </a:pPr>
            <a:r>
              <a:rPr lang="en-US" sz="1700" b="0" strike="noStrike" spc="-1" dirty="0">
                <a:solidFill>
                  <a:schemeClr val="tx1">
                    <a:lumMod val="75000"/>
                  </a:schemeClr>
                </a:solidFill>
                <a:latin typeface="Calibri"/>
              </a:rPr>
              <a:t>Answer here: We use the &gt;&gt; redirection meta-character to append the file.</a:t>
            </a:r>
            <a:endParaRPr lang="en-US" sz="1700" b="0" strike="noStrike" spc="-1" dirty="0">
              <a:solidFill>
                <a:schemeClr val="tx1">
                  <a:lumMod val="75000"/>
                </a:schemeClr>
              </a:solidFill>
              <a:latin typeface="Arial"/>
            </a:endParaRPr>
          </a:p>
          <a:p>
            <a:pPr>
              <a:lnSpc>
                <a:spcPct val="90000"/>
              </a:lnSpc>
              <a:spcBef>
                <a:spcPts val="1001"/>
              </a:spcBef>
              <a:tabLst>
                <a:tab pos="0" algn="l"/>
              </a:tabLst>
            </a:pPr>
            <a:endParaRPr lang="en-US" sz="1700" b="0" strike="noStrike" spc="-1" dirty="0">
              <a:solidFill>
                <a:schemeClr val="tx1">
                  <a:lumMod val="75000"/>
                </a:schemeClr>
              </a:solidFill>
              <a:latin typeface="Arial"/>
            </a:endParaRPr>
          </a:p>
          <a:p>
            <a:pPr>
              <a:lnSpc>
                <a:spcPct val="90000"/>
              </a:lnSpc>
              <a:spcBef>
                <a:spcPts val="1001"/>
              </a:spcBef>
              <a:tabLst>
                <a:tab pos="0" algn="l"/>
              </a:tabLst>
            </a:pPr>
            <a:endParaRPr lang="en-US" sz="1700" b="0" strike="noStrike" spc="-1" dirty="0">
              <a:solidFill>
                <a:schemeClr val="tx1">
                  <a:lumMod val="75000"/>
                </a:schemeClr>
              </a:solidFill>
              <a:latin typeface="Arial"/>
            </a:endParaRPr>
          </a:p>
          <a:p>
            <a:pPr>
              <a:lnSpc>
                <a:spcPct val="90000"/>
              </a:lnSpc>
              <a:spcBef>
                <a:spcPts val="1001"/>
              </a:spcBef>
              <a:tabLst>
                <a:tab pos="0" algn="l"/>
              </a:tabLst>
            </a:pPr>
            <a:r>
              <a:rPr lang="en-US" sz="1900" b="0" strike="noStrike" spc="-1" dirty="0">
                <a:solidFill>
                  <a:schemeClr val="tx1">
                    <a:lumMod val="75000"/>
                  </a:schemeClr>
                </a:solidFill>
                <a:latin typeface="Calibri"/>
              </a:rPr>
              <a:t>References:</a:t>
            </a:r>
            <a:endParaRPr lang="en-US" sz="1900" b="0" strike="noStrike" spc="-1" dirty="0">
              <a:solidFill>
                <a:schemeClr val="tx1">
                  <a:lumMod val="75000"/>
                </a:schemeClr>
              </a:solidFill>
              <a:latin typeface="Arial"/>
            </a:endParaRPr>
          </a:p>
          <a:p>
            <a:pPr>
              <a:lnSpc>
                <a:spcPct val="90000"/>
              </a:lnSpc>
              <a:spcBef>
                <a:spcPts val="1001"/>
              </a:spcBef>
              <a:tabLst>
                <a:tab pos="0" algn="l"/>
              </a:tabLst>
            </a:pPr>
            <a:r>
              <a:rPr lang="en-US" sz="1700" b="0" strike="noStrike" spc="-1" dirty="0">
                <a:solidFill>
                  <a:schemeClr val="tx1">
                    <a:lumMod val="75000"/>
                  </a:schemeClr>
                </a:solidFill>
                <a:latin typeface="Calibri"/>
              </a:rPr>
              <a:t>1.No references needed</a:t>
            </a:r>
            <a:endParaRPr lang="en-US" sz="1700" b="0" strike="noStrike" spc="-1" dirty="0">
              <a:solidFill>
                <a:schemeClr val="tx1">
                  <a:lumMod val="75000"/>
                </a:schemeClr>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1238863" y="569254"/>
            <a:ext cx="9394724" cy="816479"/>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chor="b">
            <a:normAutofit fontScale="99000"/>
          </a:bodyPr>
          <a:lstStyle/>
          <a:p>
            <a:pPr>
              <a:lnSpc>
                <a:spcPct val="90000"/>
              </a:lnSpc>
            </a:pPr>
            <a:r>
              <a:rPr lang="en-US" sz="4400" b="0" strike="noStrike" spc="-1" dirty="0">
                <a:solidFill>
                  <a:schemeClr val="tx1">
                    <a:lumMod val="75000"/>
                  </a:schemeClr>
                </a:solidFill>
                <a:latin typeface="Calibri Light"/>
              </a:rPr>
              <a:t>Change script file permissions</a:t>
            </a:r>
            <a:endParaRPr lang="en-US" sz="4400" b="0" strike="noStrike" spc="-1" dirty="0">
              <a:solidFill>
                <a:schemeClr val="tx1">
                  <a:lumMod val="75000"/>
                </a:schemeClr>
              </a:solidFill>
              <a:latin typeface="Arial"/>
            </a:endParaRPr>
          </a:p>
        </p:txBody>
      </p:sp>
      <p:pic>
        <p:nvPicPr>
          <p:cNvPr id="122" name="Picture 121"/>
          <p:cNvPicPr/>
          <p:nvPr/>
        </p:nvPicPr>
        <p:blipFill>
          <a:blip r:embed="rId2"/>
          <a:stretch/>
        </p:blipFill>
        <p:spPr>
          <a:xfrm>
            <a:off x="1238863" y="1385733"/>
            <a:ext cx="9990495" cy="4636927"/>
          </a:xfrm>
          <a:prstGeom prst="rect">
            <a:avLst/>
          </a:prstGeom>
          <a:ln w="0">
            <a:noFill/>
          </a:ln>
          <a:effectLst>
            <a:outerShdw blurRad="50800" dist="38100" dir="2700000" algn="tl"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1313279" y="603000"/>
            <a:ext cx="9231817" cy="723345"/>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4000" b="0" strike="noStrike" spc="-1" dirty="0">
                <a:solidFill>
                  <a:schemeClr val="tx1">
                    <a:lumMod val="75000"/>
                  </a:schemeClr>
                </a:solidFill>
                <a:latin typeface="Calibri Light"/>
              </a:rPr>
              <a:t>Set the PATH variable</a:t>
            </a:r>
            <a:endParaRPr lang="en-US" sz="4000" b="0" strike="noStrike" spc="-1" dirty="0">
              <a:solidFill>
                <a:schemeClr val="tx1">
                  <a:lumMod val="75000"/>
                </a:schemeClr>
              </a:solidFill>
              <a:latin typeface="Arial"/>
            </a:endParaRPr>
          </a:p>
        </p:txBody>
      </p:sp>
      <p:pic>
        <p:nvPicPr>
          <p:cNvPr id="125" name="Picture 124"/>
          <p:cNvPicPr/>
          <p:nvPr/>
        </p:nvPicPr>
        <p:blipFill>
          <a:blip r:embed="rId2"/>
          <a:stretch/>
        </p:blipFill>
        <p:spPr>
          <a:xfrm>
            <a:off x="1313279" y="1506832"/>
            <a:ext cx="9053640" cy="3599280"/>
          </a:xfrm>
          <a:prstGeom prst="rect">
            <a:avLst/>
          </a:prstGeom>
          <a:ln w="0">
            <a:noFill/>
          </a:ln>
          <a:effectLst>
            <a:outerShdw blurRad="50800" dist="38100" dir="2700000" algn="tl" rotWithShape="0">
              <a:prstClr val="black">
                <a:alpha val="40000"/>
              </a:prstClr>
            </a:outerShdw>
          </a:effectLst>
        </p:spPr>
      </p:pic>
      <p:sp>
        <p:nvSpPr>
          <p:cNvPr id="126" name="CustomShape 3"/>
          <p:cNvSpPr/>
          <p:nvPr/>
        </p:nvSpPr>
        <p:spPr>
          <a:xfrm>
            <a:off x="1313279" y="5286599"/>
            <a:ext cx="9785195" cy="1113840"/>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800" b="0" strike="noStrike" spc="-1" dirty="0">
                <a:solidFill>
                  <a:schemeClr val="tx1">
                    <a:lumMod val="75000"/>
                  </a:schemeClr>
                </a:solidFill>
                <a:latin typeface="Arial"/>
              </a:rPr>
              <a:t>I used my Debian setup instead of Azure Labs and do not have a user named student. </a:t>
            </a:r>
          </a:p>
          <a:p>
            <a:pPr>
              <a:lnSpc>
                <a:spcPct val="100000"/>
              </a:lnSpc>
            </a:pPr>
            <a:endParaRPr lang="en-US" sz="1800" b="0" strike="noStrike" spc="-1" dirty="0">
              <a:solidFill>
                <a:schemeClr val="tx1">
                  <a:lumMod val="75000"/>
                </a:schemeClr>
              </a:solidFill>
              <a:latin typeface="Arial"/>
            </a:endParaRPr>
          </a:p>
          <a:p>
            <a:pPr>
              <a:lnSpc>
                <a:spcPct val="100000"/>
              </a:lnSpc>
            </a:pPr>
            <a:r>
              <a:rPr lang="en-US" sz="1800" b="0" strike="noStrike" spc="-1" dirty="0">
                <a:solidFill>
                  <a:schemeClr val="tx1">
                    <a:lumMod val="75000"/>
                  </a:schemeClr>
                </a:solidFill>
                <a:latin typeface="Arial"/>
              </a:rPr>
              <a:t>I used my home directory of /home/nick in place of /home/student.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1146355" y="457200"/>
            <a:ext cx="10327889" cy="688181"/>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4000" b="0" strike="noStrike" spc="-1" dirty="0">
                <a:solidFill>
                  <a:schemeClr val="tx1">
                    <a:lumMod val="75000"/>
                  </a:schemeClr>
                </a:solidFill>
                <a:latin typeface="Calibri Light"/>
              </a:rPr>
              <a:t>Make the PATH variable permanent</a:t>
            </a:r>
            <a:endParaRPr lang="en-US" sz="4000" b="0" strike="noStrike" spc="-1" dirty="0">
              <a:solidFill>
                <a:schemeClr val="tx1">
                  <a:lumMod val="75000"/>
                </a:schemeClr>
              </a:solidFill>
              <a:latin typeface="Arial"/>
            </a:endParaRPr>
          </a:p>
        </p:txBody>
      </p:sp>
      <p:sp>
        <p:nvSpPr>
          <p:cNvPr id="128" name="CustomShape 2"/>
          <p:cNvSpPr/>
          <p:nvPr/>
        </p:nvSpPr>
        <p:spPr>
          <a:xfrm>
            <a:off x="1961535" y="1140388"/>
            <a:ext cx="9665556" cy="688181"/>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ormAutofit fontScale="97500"/>
          </a:bodyPr>
          <a:lstStyle/>
          <a:p>
            <a:pPr>
              <a:lnSpc>
                <a:spcPct val="90000"/>
              </a:lnSpc>
              <a:spcBef>
                <a:spcPts val="1001"/>
              </a:spcBef>
              <a:tabLst>
                <a:tab pos="0" algn="l"/>
              </a:tabLst>
            </a:pPr>
            <a:r>
              <a:rPr lang="en-US" sz="2000" b="0" strike="noStrike" spc="-1" dirty="0">
                <a:solidFill>
                  <a:schemeClr val="tx1">
                    <a:lumMod val="75000"/>
                  </a:schemeClr>
                </a:solidFill>
                <a:latin typeface="Calibri"/>
              </a:rPr>
              <a:t>Run the </a:t>
            </a:r>
            <a:r>
              <a:rPr lang="en-US" sz="2000" b="0" i="1" strike="noStrike" spc="-1" dirty="0" err="1">
                <a:solidFill>
                  <a:schemeClr val="tx1">
                    <a:lumMod val="75000"/>
                  </a:schemeClr>
                </a:solidFill>
                <a:latin typeface="Calibri"/>
              </a:rPr>
              <a:t>todolist</a:t>
            </a:r>
            <a:r>
              <a:rPr lang="en-US" sz="2000" b="0" strike="noStrike" spc="-1" dirty="0">
                <a:solidFill>
                  <a:schemeClr val="tx1">
                    <a:lumMod val="75000"/>
                  </a:schemeClr>
                </a:solidFill>
                <a:latin typeface="Calibri"/>
              </a:rPr>
              <a:t> script before and after making the PATH variable permanent. Take a screenshot of both Terminal windows.</a:t>
            </a:r>
            <a:endParaRPr lang="en-US" sz="2000" b="0" strike="noStrike" spc="-1" dirty="0">
              <a:solidFill>
                <a:schemeClr val="tx1">
                  <a:lumMod val="75000"/>
                </a:schemeClr>
              </a:solidFill>
              <a:latin typeface="Arial"/>
            </a:endParaRPr>
          </a:p>
        </p:txBody>
      </p:sp>
      <p:pic>
        <p:nvPicPr>
          <p:cNvPr id="129" name="Picture 128"/>
          <p:cNvPicPr/>
          <p:nvPr/>
        </p:nvPicPr>
        <p:blipFill>
          <a:blip r:embed="rId2"/>
          <a:stretch/>
        </p:blipFill>
        <p:spPr>
          <a:xfrm>
            <a:off x="3392470" y="1878167"/>
            <a:ext cx="6307606" cy="4522633"/>
          </a:xfrm>
          <a:prstGeom prst="rect">
            <a:avLst/>
          </a:prstGeom>
          <a:ln w="0">
            <a:noFill/>
          </a:ln>
          <a:effectLst>
            <a:outerShdw blurRad="50800" dist="38100" dir="2700000" algn="tl"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B2AA-6D18-2109-671E-EC2D853717AC}"/>
              </a:ext>
            </a:extLst>
          </p:cNvPr>
          <p:cNvSpPr>
            <a:spLocks noGrp="1"/>
          </p:cNvSpPr>
          <p:nvPr>
            <p:ph type="title"/>
          </p:nvPr>
        </p:nvSpPr>
        <p:spPr>
          <a:xfrm>
            <a:off x="1141412" y="453470"/>
            <a:ext cx="9905998" cy="679340"/>
          </a:xfrm>
          <a:effectLst>
            <a:outerShdw blurRad="50800" dist="38100" dir="2700000" algn="tl" rotWithShape="0">
              <a:prstClr val="black">
                <a:alpha val="40000"/>
              </a:prstClr>
            </a:outerShdw>
          </a:effectLst>
        </p:spPr>
        <p:txBody>
          <a:bodyPr/>
          <a:lstStyle/>
          <a:p>
            <a:r>
              <a:rPr lang="en-US" dirty="0">
                <a:solidFill>
                  <a:schemeClr val="tx1">
                    <a:lumMod val="75000"/>
                  </a:schemeClr>
                </a:solidFill>
              </a:rPr>
              <a:t>Linux Administration Tasks</a:t>
            </a:r>
          </a:p>
        </p:txBody>
      </p:sp>
      <p:sp>
        <p:nvSpPr>
          <p:cNvPr id="3" name="Content Placeholder 2">
            <a:extLst>
              <a:ext uri="{FF2B5EF4-FFF2-40B4-BE49-F238E27FC236}">
                <a16:creationId xmlns:a16="http://schemas.microsoft.com/office/drawing/2014/main" id="{0C1717B2-2D97-24D7-7649-F9C8D5CF340D}"/>
              </a:ext>
            </a:extLst>
          </p:cNvPr>
          <p:cNvSpPr>
            <a:spLocks noGrp="1"/>
          </p:cNvSpPr>
          <p:nvPr>
            <p:ph idx="1"/>
          </p:nvPr>
        </p:nvSpPr>
        <p:spPr>
          <a:xfrm>
            <a:off x="2050025" y="2114076"/>
            <a:ext cx="8997385" cy="3059932"/>
          </a:xfrm>
          <a:effectLst>
            <a:outerShdw blurRad="50800" dist="38100" dir="2700000" algn="tl" rotWithShape="0">
              <a:prstClr val="black">
                <a:alpha val="40000"/>
              </a:prstClr>
            </a:outerShdw>
          </a:effectLst>
        </p:spPr>
        <p:txBody>
          <a:bodyPr>
            <a:normAutofit/>
          </a:bodyPr>
          <a:lstStyle/>
          <a:p>
            <a:pPr marL="0" indent="0">
              <a:buNone/>
            </a:pPr>
            <a:r>
              <a:rPr lang="en-US" sz="2400" dirty="0">
                <a:solidFill>
                  <a:schemeClr val="tx1">
                    <a:lumMod val="75000"/>
                  </a:schemeClr>
                </a:solidFill>
              </a:rPr>
              <a:t>In week 4 we learned about setting up printers in Linux and the Common UNIX Printing System. We learned how to install software in Linux and discussed the common package managers (RPM, DPM, etc.). We learned about User and Group administration and how the Linux </a:t>
            </a:r>
            <a:r>
              <a:rPr lang="en-US" dirty="0">
                <a:solidFill>
                  <a:schemeClr val="tx1">
                    <a:lumMod val="75000"/>
                  </a:schemeClr>
                </a:solidFill>
              </a:rPr>
              <a:t>operating systems handles log files. We also learned about compression and archiving within Linux.</a:t>
            </a:r>
          </a:p>
        </p:txBody>
      </p:sp>
      <p:sp>
        <p:nvSpPr>
          <p:cNvPr id="6" name="TextBox 5">
            <a:extLst>
              <a:ext uri="{FF2B5EF4-FFF2-40B4-BE49-F238E27FC236}">
                <a16:creationId xmlns:a16="http://schemas.microsoft.com/office/drawing/2014/main" id="{5D040E19-7EA7-C963-3F2F-41D12E248D46}"/>
              </a:ext>
            </a:extLst>
          </p:cNvPr>
          <p:cNvSpPr txBox="1"/>
          <p:nvPr/>
        </p:nvSpPr>
        <p:spPr>
          <a:xfrm>
            <a:off x="1327355" y="5639317"/>
            <a:ext cx="6105832" cy="1200329"/>
          </a:xfrm>
          <a:prstGeom prst="rect">
            <a:avLst/>
          </a:prstGeom>
          <a:noFill/>
          <a:effectLst>
            <a:outerShdw blurRad="50800" dist="38100" dir="2700000" algn="tl" rotWithShape="0">
              <a:prstClr val="black">
                <a:alpha val="40000"/>
              </a:prstClr>
            </a:outerShdw>
          </a:effectLst>
        </p:spPr>
        <p:txBody>
          <a:bodyPr wrap="square">
            <a:spAutoFit/>
          </a:bodyPr>
          <a:lstStyle/>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2" action="ppaction://hlinksldjump">
                  <a:extLst>
                    <a:ext uri="{A12FA001-AC4F-418D-AE19-62706E023703}">
                      <ahyp:hlinkClr xmlns:ahyp="http://schemas.microsoft.com/office/drawing/2018/hyperlinkcolor" val="tx"/>
                    </a:ext>
                  </a:extLst>
                </a:hlinkClick>
              </a:rPr>
              <a:t>Add Users and Groups in CLI (Questions)</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3" action="ppaction://hlinksldjump">
                  <a:extLst>
                    <a:ext uri="{A12FA001-AC4F-418D-AE19-62706E023703}">
                      <ahyp:hlinkClr xmlns:ahyp="http://schemas.microsoft.com/office/drawing/2018/hyperlinkcolor" val="tx"/>
                    </a:ext>
                  </a:extLst>
                </a:hlinkClick>
              </a:rPr>
              <a:t>Test user and Group Settings (Screen Shot)</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4" action="ppaction://hlinksldjump">
                  <a:extLst>
                    <a:ext uri="{A12FA001-AC4F-418D-AE19-62706E023703}">
                      <ahyp:hlinkClr xmlns:ahyp="http://schemas.microsoft.com/office/drawing/2018/hyperlinkcolor" val="tx"/>
                    </a:ext>
                  </a:extLst>
                </a:hlinkClick>
              </a:rPr>
              <a:t>Add Users in GUI (Screen Shot)</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5" action="ppaction://hlinksldjump">
                  <a:extLst>
                    <a:ext uri="{A12FA001-AC4F-418D-AE19-62706E023703}">
                      <ahyp:hlinkClr xmlns:ahyp="http://schemas.microsoft.com/office/drawing/2018/hyperlinkcolor" val="tx"/>
                    </a:ext>
                  </a:extLst>
                </a:hlinkClick>
              </a:rPr>
              <a:t>Remove Users and Groups (Screen Shot)</a:t>
            </a:r>
            <a:endParaRPr lang="en-US" dirty="0">
              <a:solidFill>
                <a:schemeClr val="tx1">
                  <a:lumMod val="75000"/>
                </a:schemeClr>
              </a:solidFill>
            </a:endParaRPr>
          </a:p>
        </p:txBody>
      </p:sp>
      <p:sp>
        <p:nvSpPr>
          <p:cNvPr id="7" name="Title 1">
            <a:extLst>
              <a:ext uri="{FF2B5EF4-FFF2-40B4-BE49-F238E27FC236}">
                <a16:creationId xmlns:a16="http://schemas.microsoft.com/office/drawing/2014/main" id="{606FB4E7-B363-BC01-284D-8C76B8AE6385}"/>
              </a:ext>
            </a:extLst>
          </p:cNvPr>
          <p:cNvSpPr txBox="1">
            <a:spLocks/>
          </p:cNvSpPr>
          <p:nvPr/>
        </p:nvSpPr>
        <p:spPr>
          <a:xfrm>
            <a:off x="1141413" y="1233570"/>
            <a:ext cx="9905998" cy="36454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US" dirty="0">
                <a:solidFill>
                  <a:schemeClr val="tx1">
                    <a:lumMod val="75000"/>
                  </a:schemeClr>
                </a:solidFill>
              </a:rPr>
              <a:t>Week 4</a:t>
            </a:r>
          </a:p>
        </p:txBody>
      </p:sp>
    </p:spTree>
    <p:extLst>
      <p:ext uri="{BB962C8B-B14F-4D97-AF65-F5344CB8AC3E}">
        <p14:creationId xmlns:p14="http://schemas.microsoft.com/office/powerpoint/2010/main" val="1703424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1911600" y="524520"/>
            <a:ext cx="8143200" cy="784800"/>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4000" b="0" strike="noStrike" spc="-1">
                <a:solidFill>
                  <a:schemeClr val="tx1">
                    <a:lumMod val="75000"/>
                  </a:schemeClr>
                </a:solidFill>
                <a:latin typeface="Calibri Light"/>
                <a:ea typeface="DejaVu Sans"/>
              </a:rPr>
              <a:t>Add users and groups in CLI</a:t>
            </a:r>
            <a:endParaRPr lang="en-US" sz="4000" b="0" strike="noStrike" spc="-1">
              <a:solidFill>
                <a:schemeClr val="tx1">
                  <a:lumMod val="75000"/>
                </a:schemeClr>
              </a:solidFill>
              <a:latin typeface="Arial"/>
            </a:endParaRPr>
          </a:p>
        </p:txBody>
      </p:sp>
      <p:sp>
        <p:nvSpPr>
          <p:cNvPr id="119" name="CustomShape 2"/>
          <p:cNvSpPr/>
          <p:nvPr/>
        </p:nvSpPr>
        <p:spPr>
          <a:xfrm>
            <a:off x="1911600" y="1590480"/>
            <a:ext cx="8367840" cy="4356720"/>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en-US" sz="1800" b="0" strike="noStrike" spc="-1">
                <a:solidFill>
                  <a:schemeClr val="tx1">
                    <a:lumMod val="75000"/>
                  </a:schemeClr>
                </a:solidFill>
                <a:latin typeface="Calibri"/>
                <a:ea typeface="DejaVu Sans"/>
              </a:rPr>
              <a:t>1. What does the </a:t>
            </a:r>
            <a:r>
              <a:rPr lang="en-US" sz="1800" b="0" i="1" strike="noStrike" spc="-1">
                <a:solidFill>
                  <a:schemeClr val="tx1">
                    <a:lumMod val="75000"/>
                  </a:schemeClr>
                </a:solidFill>
                <a:latin typeface="Calibri"/>
                <a:ea typeface="DejaVu Sans"/>
              </a:rPr>
              <a:t>–m</a:t>
            </a:r>
            <a:r>
              <a:rPr lang="en-US" sz="1800" b="0" strike="noStrike" spc="-1">
                <a:solidFill>
                  <a:schemeClr val="tx1">
                    <a:lumMod val="75000"/>
                  </a:schemeClr>
                </a:solidFill>
                <a:latin typeface="Calibri"/>
                <a:ea typeface="DejaVu Sans"/>
              </a:rPr>
              <a:t> option in the useradd command do?</a:t>
            </a:r>
            <a:endParaRPr lang="en-US" sz="1800" b="0" strike="noStrike" spc="-1">
              <a:solidFill>
                <a:schemeClr val="tx1">
                  <a:lumMod val="75000"/>
                </a:schemeClr>
              </a:solidFill>
              <a:latin typeface="Arial"/>
            </a:endParaRPr>
          </a:p>
          <a:p>
            <a:pPr>
              <a:lnSpc>
                <a:spcPct val="90000"/>
              </a:lnSpc>
              <a:spcBef>
                <a:spcPts val="1001"/>
              </a:spcBef>
              <a:tabLst>
                <a:tab pos="0" algn="l"/>
              </a:tabLst>
            </a:pPr>
            <a:r>
              <a:rPr lang="en-US" sz="1600" b="0" strike="noStrike" spc="-1">
                <a:solidFill>
                  <a:schemeClr val="tx1">
                    <a:lumMod val="75000"/>
                  </a:schemeClr>
                </a:solidFill>
                <a:latin typeface="Calibri"/>
                <a:ea typeface="DejaVu Sans"/>
              </a:rPr>
              <a:t>Answer here: The -m is used to create the users home directory from the stored skeleton (/etc/skel).</a:t>
            </a:r>
            <a:endParaRPr lang="en-US" sz="1600" b="0" strike="noStrike" spc="-1">
              <a:solidFill>
                <a:schemeClr val="tx1">
                  <a:lumMod val="75000"/>
                </a:schemeClr>
              </a:solidFill>
              <a:latin typeface="Arial"/>
            </a:endParaRPr>
          </a:p>
          <a:p>
            <a:pPr>
              <a:lnSpc>
                <a:spcPct val="90000"/>
              </a:lnSpc>
              <a:spcBef>
                <a:spcPts val="1001"/>
              </a:spcBef>
              <a:tabLst>
                <a:tab pos="0" algn="l"/>
              </a:tabLst>
            </a:pPr>
            <a:endParaRPr lang="en-US" sz="1600" b="0" strike="noStrike" spc="-1">
              <a:solidFill>
                <a:schemeClr val="tx1">
                  <a:lumMod val="75000"/>
                </a:schemeClr>
              </a:solidFill>
              <a:latin typeface="Arial"/>
            </a:endParaRPr>
          </a:p>
          <a:p>
            <a:pPr>
              <a:lnSpc>
                <a:spcPct val="90000"/>
              </a:lnSpc>
              <a:spcBef>
                <a:spcPts val="1001"/>
              </a:spcBef>
              <a:tabLst>
                <a:tab pos="0" algn="l"/>
              </a:tabLst>
            </a:pPr>
            <a:r>
              <a:rPr lang="en-US" sz="1800" b="0" strike="noStrike" spc="-1">
                <a:solidFill>
                  <a:schemeClr val="tx1">
                    <a:lumMod val="75000"/>
                  </a:schemeClr>
                </a:solidFill>
                <a:latin typeface="Calibri"/>
                <a:ea typeface="DejaVu Sans"/>
              </a:rPr>
              <a:t>2. What does the </a:t>
            </a:r>
            <a:r>
              <a:rPr lang="en-US" sz="1800" b="0" i="1" strike="noStrike" spc="-1">
                <a:solidFill>
                  <a:schemeClr val="tx1">
                    <a:lumMod val="75000"/>
                  </a:schemeClr>
                </a:solidFill>
                <a:latin typeface="Calibri"/>
                <a:ea typeface="DejaVu Sans"/>
              </a:rPr>
              <a:t>-3</a:t>
            </a:r>
            <a:r>
              <a:rPr lang="en-US" sz="1800" b="0" strike="noStrike" spc="-1">
                <a:solidFill>
                  <a:schemeClr val="tx1">
                    <a:lumMod val="75000"/>
                  </a:schemeClr>
                </a:solidFill>
                <a:latin typeface="Calibri"/>
                <a:ea typeface="DejaVu Sans"/>
              </a:rPr>
              <a:t> option in the tail command do?</a:t>
            </a:r>
            <a:endParaRPr lang="en-US" sz="1800" b="0" strike="noStrike" spc="-1">
              <a:solidFill>
                <a:schemeClr val="tx1">
                  <a:lumMod val="75000"/>
                </a:schemeClr>
              </a:solidFill>
              <a:latin typeface="Arial"/>
            </a:endParaRPr>
          </a:p>
          <a:p>
            <a:pPr>
              <a:lnSpc>
                <a:spcPct val="90000"/>
              </a:lnSpc>
              <a:spcBef>
                <a:spcPts val="1001"/>
              </a:spcBef>
              <a:tabLst>
                <a:tab pos="0" algn="l"/>
              </a:tabLst>
            </a:pPr>
            <a:r>
              <a:rPr lang="en-US" sz="1600" b="0" strike="noStrike" spc="-1">
                <a:solidFill>
                  <a:schemeClr val="tx1">
                    <a:lumMod val="75000"/>
                  </a:schemeClr>
                </a:solidFill>
                <a:latin typeface="Calibri"/>
                <a:ea typeface="DejaVu Sans"/>
              </a:rPr>
              <a:t>Answer here: Specifies that the tail command should only display the last 3 lines of the file.</a:t>
            </a:r>
            <a:endParaRPr lang="en-US" sz="1600" b="0" strike="noStrike" spc="-1">
              <a:solidFill>
                <a:schemeClr val="tx1">
                  <a:lumMod val="75000"/>
                </a:schemeClr>
              </a:solidFill>
              <a:latin typeface="Arial"/>
            </a:endParaRPr>
          </a:p>
          <a:p>
            <a:pPr>
              <a:lnSpc>
                <a:spcPct val="90000"/>
              </a:lnSpc>
              <a:spcBef>
                <a:spcPts val="1001"/>
              </a:spcBef>
              <a:tabLst>
                <a:tab pos="0" algn="l"/>
              </a:tabLst>
            </a:pPr>
            <a:endParaRPr lang="en-US" sz="1600" b="0" strike="noStrike" spc="-1">
              <a:solidFill>
                <a:schemeClr val="tx1">
                  <a:lumMod val="75000"/>
                </a:schemeClr>
              </a:solidFill>
              <a:latin typeface="Arial"/>
            </a:endParaRPr>
          </a:p>
          <a:p>
            <a:pPr>
              <a:lnSpc>
                <a:spcPct val="90000"/>
              </a:lnSpc>
              <a:spcBef>
                <a:spcPts val="1001"/>
              </a:spcBef>
              <a:tabLst>
                <a:tab pos="0" algn="l"/>
              </a:tabLst>
            </a:pPr>
            <a:r>
              <a:rPr lang="en-US" sz="1800" b="0" strike="noStrike" spc="-1">
                <a:solidFill>
                  <a:schemeClr val="tx1">
                    <a:lumMod val="75000"/>
                  </a:schemeClr>
                </a:solidFill>
                <a:latin typeface="Calibri"/>
                <a:ea typeface="DejaVu Sans"/>
              </a:rPr>
              <a:t>3. Which line of the </a:t>
            </a:r>
            <a:r>
              <a:rPr lang="en-US" sz="1800" b="0" i="1" strike="noStrike" spc="-1">
                <a:solidFill>
                  <a:schemeClr val="tx1">
                    <a:lumMod val="75000"/>
                  </a:schemeClr>
                </a:solidFill>
                <a:latin typeface="Calibri"/>
                <a:ea typeface="DejaVu Sans"/>
              </a:rPr>
              <a:t>/etc/group </a:t>
            </a:r>
            <a:r>
              <a:rPr lang="en-US" sz="1800" b="0" strike="noStrike" spc="-1">
                <a:solidFill>
                  <a:schemeClr val="tx1">
                    <a:lumMod val="75000"/>
                  </a:schemeClr>
                </a:solidFill>
                <a:latin typeface="Calibri"/>
                <a:ea typeface="DejaVu Sans"/>
              </a:rPr>
              <a:t>file lists members of the “students” group? Copy it here. </a:t>
            </a:r>
            <a:endParaRPr lang="en-US" sz="1800" b="0" strike="noStrike" spc="-1">
              <a:solidFill>
                <a:schemeClr val="tx1">
                  <a:lumMod val="75000"/>
                </a:schemeClr>
              </a:solidFill>
              <a:latin typeface="Arial"/>
            </a:endParaRPr>
          </a:p>
          <a:p>
            <a:pPr>
              <a:lnSpc>
                <a:spcPct val="90000"/>
              </a:lnSpc>
              <a:spcBef>
                <a:spcPts val="1001"/>
              </a:spcBef>
              <a:tabLst>
                <a:tab pos="0" algn="l"/>
              </a:tabLst>
            </a:pPr>
            <a:r>
              <a:rPr lang="en-US" sz="1600" b="0" strike="noStrike" spc="-1">
                <a:solidFill>
                  <a:schemeClr val="tx1">
                    <a:lumMod val="75000"/>
                  </a:schemeClr>
                </a:solidFill>
                <a:latin typeface="Calibri"/>
                <a:ea typeface="Noto Sans CJK SC"/>
              </a:rPr>
              <a:t>Answer here:</a:t>
            </a:r>
            <a:r>
              <a:rPr lang="en-US" sz="1800" b="0" strike="noStrike" spc="-1">
                <a:solidFill>
                  <a:schemeClr val="tx1">
                    <a:lumMod val="75000"/>
                  </a:schemeClr>
                </a:solidFill>
                <a:latin typeface="Calibri"/>
                <a:ea typeface="Noto Sans CJK SC"/>
              </a:rPr>
              <a:t> students:x:1004:nick,mary</a:t>
            </a:r>
            <a:endParaRPr lang="en-US" sz="1800" b="0" strike="noStrike" spc="-1">
              <a:solidFill>
                <a:schemeClr val="tx1">
                  <a:lumMod val="75000"/>
                </a:schemeClr>
              </a:solidFill>
              <a:latin typeface="Arial"/>
            </a:endParaRPr>
          </a:p>
          <a:p>
            <a:pPr>
              <a:lnSpc>
                <a:spcPct val="90000"/>
              </a:lnSpc>
              <a:spcBef>
                <a:spcPts val="1001"/>
              </a:spcBef>
              <a:tabLst>
                <a:tab pos="0" algn="l"/>
              </a:tabLst>
            </a:pPr>
            <a:endParaRPr lang="en-US" sz="1800" b="0" strike="noStrike" spc="-1">
              <a:solidFill>
                <a:schemeClr val="tx1">
                  <a:lumMod val="75000"/>
                </a:schemeClr>
              </a:solidFill>
              <a:latin typeface="Arial"/>
            </a:endParaRPr>
          </a:p>
          <a:p>
            <a:pPr>
              <a:lnSpc>
                <a:spcPct val="90000"/>
              </a:lnSpc>
              <a:spcBef>
                <a:spcPts val="1001"/>
              </a:spcBef>
              <a:tabLst>
                <a:tab pos="0" algn="l"/>
              </a:tabLst>
            </a:pPr>
            <a:r>
              <a:rPr lang="en-US" sz="1800" b="0" strike="noStrike" spc="-1">
                <a:solidFill>
                  <a:schemeClr val="tx1">
                    <a:lumMod val="75000"/>
                  </a:schemeClr>
                </a:solidFill>
                <a:latin typeface="Calibri"/>
                <a:ea typeface="Noto Sans CJK SC"/>
              </a:rPr>
              <a:t>References:</a:t>
            </a:r>
            <a:endParaRPr lang="en-US" sz="1800" b="0" strike="noStrike" spc="-1">
              <a:solidFill>
                <a:schemeClr val="tx1">
                  <a:lumMod val="75000"/>
                </a:schemeClr>
              </a:solidFill>
              <a:latin typeface="Arial"/>
            </a:endParaRPr>
          </a:p>
          <a:p>
            <a:pPr>
              <a:lnSpc>
                <a:spcPct val="90000"/>
              </a:lnSpc>
              <a:spcBef>
                <a:spcPts val="1001"/>
              </a:spcBef>
              <a:tabLst>
                <a:tab pos="0" algn="l"/>
              </a:tabLst>
            </a:pPr>
            <a:r>
              <a:rPr lang="en-US" sz="1600" b="0" strike="noStrike" spc="-1">
                <a:solidFill>
                  <a:schemeClr val="tx1">
                    <a:lumMod val="75000"/>
                  </a:schemeClr>
                </a:solidFill>
                <a:latin typeface="Calibri"/>
                <a:ea typeface="Noto Sans CJK SC"/>
              </a:rPr>
              <a:t>1. None needed</a:t>
            </a:r>
            <a:endParaRPr lang="en-US" sz="1600" b="0" strike="noStrike" spc="-1">
              <a:solidFill>
                <a:schemeClr val="tx1">
                  <a:lumMod val="75000"/>
                </a:schemeClr>
              </a:solidFill>
              <a:latin typeface="Arial"/>
            </a:endParaRPr>
          </a:p>
          <a:p>
            <a:pPr>
              <a:lnSpc>
                <a:spcPct val="90000"/>
              </a:lnSpc>
              <a:spcBef>
                <a:spcPts val="1001"/>
              </a:spcBef>
              <a:tabLst>
                <a:tab pos="0" algn="l"/>
              </a:tabLst>
            </a:pPr>
            <a:endParaRPr lang="en-US" sz="1600" b="0" strike="noStrike" spc="-1">
              <a:solidFill>
                <a:schemeClr val="tx1">
                  <a:lumMod val="75000"/>
                </a:schemeClr>
              </a:solidFill>
              <a:latin typeface="Arial"/>
            </a:endParaRPr>
          </a:p>
          <a:p>
            <a:pPr>
              <a:lnSpc>
                <a:spcPct val="90000"/>
              </a:lnSpc>
              <a:spcBef>
                <a:spcPts val="1001"/>
              </a:spcBef>
              <a:tabLst>
                <a:tab pos="0" algn="l"/>
              </a:tabLst>
            </a:pPr>
            <a:endParaRPr lang="en-US" sz="1600" b="0" strike="noStrike" spc="-1">
              <a:solidFill>
                <a:schemeClr val="tx1">
                  <a:lumMod val="75000"/>
                </a:schemeClr>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1220098" y="256320"/>
            <a:ext cx="10357386" cy="751320"/>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en-US" sz="4400" b="0" strike="noStrike" spc="-1" dirty="0">
                <a:solidFill>
                  <a:schemeClr val="tx1">
                    <a:lumMod val="75000"/>
                  </a:schemeClr>
                </a:solidFill>
                <a:latin typeface="Calibri Light"/>
                <a:ea typeface="DejaVu Sans"/>
              </a:rPr>
              <a:t>Test user and group settings</a:t>
            </a:r>
            <a:endParaRPr lang="en-US" sz="4400" b="0" strike="noStrike" spc="-1" dirty="0">
              <a:solidFill>
                <a:schemeClr val="tx1">
                  <a:lumMod val="75000"/>
                </a:schemeClr>
              </a:solidFill>
              <a:latin typeface="Arial"/>
            </a:endParaRPr>
          </a:p>
        </p:txBody>
      </p:sp>
      <p:pic>
        <p:nvPicPr>
          <p:cNvPr id="122" name="Picture 121"/>
          <p:cNvPicPr/>
          <p:nvPr/>
        </p:nvPicPr>
        <p:blipFill>
          <a:blip r:embed="rId2"/>
          <a:stretch/>
        </p:blipFill>
        <p:spPr>
          <a:xfrm>
            <a:off x="2241756" y="1135626"/>
            <a:ext cx="7286932" cy="5362815"/>
          </a:xfrm>
          <a:prstGeom prst="rect">
            <a:avLst/>
          </a:prstGeom>
          <a:ln w="0">
            <a:noFill/>
          </a:ln>
          <a:effectLst>
            <a:outerShdw blurRad="50800" dist="38100" dir="2700000" algn="tl" rotWithShape="0">
              <a:prstClr val="black">
                <a:alpha val="40000"/>
              </a:prst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1298520" y="273960"/>
            <a:ext cx="10282320" cy="819000"/>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4000" b="0" strike="noStrike" spc="-1" dirty="0">
                <a:solidFill>
                  <a:schemeClr val="tx1">
                    <a:lumMod val="75000"/>
                  </a:schemeClr>
                </a:solidFill>
                <a:latin typeface="Calibri Light"/>
                <a:ea typeface="DejaVu Sans"/>
              </a:rPr>
              <a:t>Add users in GUI</a:t>
            </a:r>
            <a:endParaRPr lang="en-US" sz="4000" b="0" strike="noStrike" spc="-1" dirty="0">
              <a:solidFill>
                <a:schemeClr val="tx1">
                  <a:lumMod val="75000"/>
                </a:schemeClr>
              </a:solidFill>
              <a:latin typeface="Arial"/>
            </a:endParaRPr>
          </a:p>
        </p:txBody>
      </p:sp>
      <p:pic>
        <p:nvPicPr>
          <p:cNvPr id="125" name="Picture 124"/>
          <p:cNvPicPr/>
          <p:nvPr/>
        </p:nvPicPr>
        <p:blipFill>
          <a:blip r:embed="rId2"/>
          <a:stretch/>
        </p:blipFill>
        <p:spPr>
          <a:xfrm>
            <a:off x="1256520" y="1143000"/>
            <a:ext cx="9678960" cy="5441040"/>
          </a:xfrm>
          <a:prstGeom prst="rect">
            <a:avLst/>
          </a:prstGeom>
          <a:ln w="0">
            <a:noFill/>
          </a:ln>
          <a:effectLst>
            <a:outerShdw blurRad="50800" dist="38100" dir="2700000" algn="tl" rotWithShape="0">
              <a:prstClr val="black">
                <a:alpha val="40000"/>
              </a:prst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1216800" y="377286"/>
            <a:ext cx="9449640" cy="570600"/>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4000" b="0" strike="noStrike" spc="-1" dirty="0">
                <a:solidFill>
                  <a:schemeClr val="tx1">
                    <a:lumMod val="75000"/>
                  </a:schemeClr>
                </a:solidFill>
                <a:latin typeface="Calibri Light"/>
                <a:ea typeface="DejaVu Sans"/>
              </a:rPr>
              <a:t>Remove users and groups</a:t>
            </a:r>
            <a:endParaRPr lang="en-US" sz="4000" b="0" strike="noStrike" spc="-1" dirty="0">
              <a:solidFill>
                <a:schemeClr val="tx1">
                  <a:lumMod val="75000"/>
                </a:schemeClr>
              </a:solidFill>
              <a:latin typeface="Arial"/>
            </a:endParaRPr>
          </a:p>
        </p:txBody>
      </p:sp>
      <p:pic>
        <p:nvPicPr>
          <p:cNvPr id="128" name="Picture 2"/>
          <p:cNvPicPr/>
          <p:nvPr/>
        </p:nvPicPr>
        <p:blipFill>
          <a:blip r:embed="rId2"/>
          <a:stretch/>
        </p:blipFill>
        <p:spPr>
          <a:xfrm>
            <a:off x="5970240" y="3575520"/>
            <a:ext cx="4351680" cy="2577600"/>
          </a:xfrm>
          <a:prstGeom prst="rect">
            <a:avLst/>
          </a:prstGeom>
          <a:ln w="0">
            <a:noFill/>
          </a:ln>
          <a:effectLst>
            <a:outerShdw blurRad="50800" dist="38100" dir="2700000" algn="tl" rotWithShape="0">
              <a:prstClr val="black">
                <a:alpha val="40000"/>
              </a:prstClr>
            </a:outerShdw>
          </a:effectLst>
        </p:spPr>
      </p:pic>
      <p:sp>
        <p:nvSpPr>
          <p:cNvPr id="129" name="CustomShape 3"/>
          <p:cNvSpPr/>
          <p:nvPr/>
        </p:nvSpPr>
        <p:spPr>
          <a:xfrm>
            <a:off x="6312960" y="3375720"/>
            <a:ext cx="4353480" cy="2574360"/>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sp>
      <p:pic>
        <p:nvPicPr>
          <p:cNvPr id="130" name="Picture 129"/>
          <p:cNvPicPr/>
          <p:nvPr/>
        </p:nvPicPr>
        <p:blipFill>
          <a:blip r:embed="rId3"/>
          <a:stretch/>
        </p:blipFill>
        <p:spPr>
          <a:xfrm>
            <a:off x="4877520" y="1067580"/>
            <a:ext cx="7085880" cy="3660480"/>
          </a:xfrm>
          <a:prstGeom prst="rect">
            <a:avLst/>
          </a:prstGeom>
          <a:ln w="0">
            <a:noFill/>
          </a:ln>
          <a:effectLst>
            <a:outerShdw blurRad="50800" dist="38100" dir="2700000" algn="tl" rotWithShape="0">
              <a:prstClr val="black">
                <a:alpha val="40000"/>
              </a:prstClr>
            </a:outerShdw>
          </a:effectLst>
        </p:spPr>
      </p:pic>
      <p:pic>
        <p:nvPicPr>
          <p:cNvPr id="131" name="Picture 130"/>
          <p:cNvPicPr/>
          <p:nvPr/>
        </p:nvPicPr>
        <p:blipFill>
          <a:blip r:embed="rId4"/>
          <a:stretch/>
        </p:blipFill>
        <p:spPr>
          <a:xfrm>
            <a:off x="490860" y="2112120"/>
            <a:ext cx="7371720" cy="3837960"/>
          </a:xfrm>
          <a:prstGeom prst="rect">
            <a:avLst/>
          </a:prstGeom>
          <a:ln w="0">
            <a:noFill/>
          </a:ln>
          <a:effectLst>
            <a:outerShdw blurRad="50800" dist="38100" dir="2700000" algn="tl" rotWithShape="0">
              <a:prstClr val="black">
                <a:alpha val="40000"/>
              </a:prstClr>
            </a:outerShdw>
          </a:effectLst>
        </p:spPr>
      </p:pic>
      <p:sp>
        <p:nvSpPr>
          <p:cNvPr id="132" name="CustomShape 4"/>
          <p:cNvSpPr/>
          <p:nvPr/>
        </p:nvSpPr>
        <p:spPr>
          <a:xfrm>
            <a:off x="1216800" y="5892294"/>
            <a:ext cx="9785497" cy="857880"/>
          </a:xfrm>
          <a:prstGeom prst="rect">
            <a:avLst/>
          </a:prstGeom>
          <a:noFill/>
          <a:ln w="0">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1800" b="0" strike="noStrike" spc="-1" dirty="0">
                <a:solidFill>
                  <a:schemeClr val="tx1">
                    <a:lumMod val="75000"/>
                  </a:schemeClr>
                </a:solidFill>
                <a:latin typeface="Arial"/>
              </a:rPr>
              <a:t>I used my Debian System; I could not get a screenshot of the Login Screen. These are images from my cell phone.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F092-3C62-5721-3E3C-81EC8AC47E19}"/>
              </a:ext>
            </a:extLst>
          </p:cNvPr>
          <p:cNvSpPr>
            <a:spLocks noGrp="1"/>
          </p:cNvSpPr>
          <p:nvPr>
            <p:ph type="title"/>
          </p:nvPr>
        </p:nvSpPr>
        <p:spPr>
          <a:effectLst>
            <a:outerShdw blurRad="50800" dist="38100" dir="2700000" algn="tl" rotWithShape="0">
              <a:prstClr val="black">
                <a:alpha val="40000"/>
              </a:prstClr>
            </a:outerShdw>
          </a:effectLst>
        </p:spPr>
        <p:txBody>
          <a:bodyPr/>
          <a:lstStyle/>
          <a:p>
            <a:r>
              <a:rPr lang="en-US" b="1" dirty="0">
                <a:solidFill>
                  <a:schemeClr val="tx1">
                    <a:lumMod val="75000"/>
                  </a:schemeClr>
                </a:solidFill>
              </a:rPr>
              <a:t>Table Of Contents</a:t>
            </a:r>
          </a:p>
        </p:txBody>
      </p:sp>
      <p:sp>
        <p:nvSpPr>
          <p:cNvPr id="3" name="Content Placeholder 2">
            <a:extLst>
              <a:ext uri="{FF2B5EF4-FFF2-40B4-BE49-F238E27FC236}">
                <a16:creationId xmlns:a16="http://schemas.microsoft.com/office/drawing/2014/main" id="{A4FDC3E5-8C37-9F25-4190-7A391EB17ED1}"/>
              </a:ext>
            </a:extLst>
          </p:cNvPr>
          <p:cNvSpPr>
            <a:spLocks noGrp="1"/>
          </p:cNvSpPr>
          <p:nvPr>
            <p:ph idx="1"/>
          </p:nvPr>
        </p:nvSpPr>
        <p:spPr>
          <a:xfrm>
            <a:off x="2188548" y="1681843"/>
            <a:ext cx="5495362" cy="4557639"/>
          </a:xfrm>
          <a:effectLst>
            <a:outerShdw blurRad="50800" dist="38100" dir="2700000" algn="tl" rotWithShape="0">
              <a:prstClr val="black">
                <a:alpha val="40000"/>
              </a:prstClr>
            </a:outerShdw>
          </a:effectLst>
        </p:spPr>
        <p:txBody>
          <a:bodyPr>
            <a:normAutofit fontScale="77500" lnSpcReduction="20000"/>
          </a:bodyPr>
          <a:lstStyle/>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2" action="ppaction://hlinksldjump">
                  <a:extLst>
                    <a:ext uri="{A12FA001-AC4F-418D-AE19-62706E023703}">
                      <ahyp:hlinkClr xmlns:ahyp="http://schemas.microsoft.com/office/drawing/2018/hyperlinkcolor" val="tx"/>
                    </a:ext>
                  </a:extLst>
                </a:hlinkClick>
              </a:rPr>
              <a:t>Introduction To CEIS106</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3" action="ppaction://hlinksldjump">
                  <a:extLst>
                    <a:ext uri="{A12FA001-AC4F-418D-AE19-62706E023703}">
                      <ahyp:hlinkClr xmlns:ahyp="http://schemas.microsoft.com/office/drawing/2018/hyperlinkcolor" val="tx"/>
                    </a:ext>
                  </a:extLst>
                </a:hlinkClick>
              </a:rPr>
              <a:t>Week 1: Introduction to Linux</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4" action="ppaction://hlinksldjump">
                  <a:extLst>
                    <a:ext uri="{A12FA001-AC4F-418D-AE19-62706E023703}">
                      <ahyp:hlinkClr xmlns:ahyp="http://schemas.microsoft.com/office/drawing/2018/hyperlinkcolor" val="tx"/>
                    </a:ext>
                  </a:extLst>
                </a:hlinkClick>
              </a:rPr>
              <a:t>Week 2: Linux File System</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5" action="ppaction://hlinksldjump">
                  <a:extLst>
                    <a:ext uri="{A12FA001-AC4F-418D-AE19-62706E023703}">
                      <ahyp:hlinkClr xmlns:ahyp="http://schemas.microsoft.com/office/drawing/2018/hyperlinkcolor" val="tx"/>
                    </a:ext>
                  </a:extLst>
                </a:hlinkClick>
              </a:rPr>
              <a:t>Week 3: Linux Shell Scripts</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6" action="ppaction://hlinksldjump">
                  <a:extLst>
                    <a:ext uri="{A12FA001-AC4F-418D-AE19-62706E023703}">
                      <ahyp:hlinkClr xmlns:ahyp="http://schemas.microsoft.com/office/drawing/2018/hyperlinkcolor" val="tx"/>
                    </a:ext>
                  </a:extLst>
                </a:hlinkClick>
              </a:rPr>
              <a:t>Week 4: Linux Administration Tasks</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7" action="ppaction://hlinksldjump">
                  <a:extLst>
                    <a:ext uri="{A12FA001-AC4F-418D-AE19-62706E023703}">
                      <ahyp:hlinkClr xmlns:ahyp="http://schemas.microsoft.com/office/drawing/2018/hyperlinkcolor" val="tx"/>
                    </a:ext>
                  </a:extLst>
                </a:hlinkClick>
              </a:rPr>
              <a:t>Week 5: Networking</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8" action="ppaction://hlinksldjump">
                  <a:extLst>
                    <a:ext uri="{A12FA001-AC4F-418D-AE19-62706E023703}">
                      <ahyp:hlinkClr xmlns:ahyp="http://schemas.microsoft.com/office/drawing/2018/hyperlinkcolor" val="tx"/>
                    </a:ext>
                  </a:extLst>
                </a:hlinkClick>
              </a:rPr>
              <a:t>Week 6: Security, Troubleshooting, Performance</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9" action="ppaction://hlinksldjump">
                  <a:extLst>
                    <a:ext uri="{A12FA001-AC4F-418D-AE19-62706E023703}">
                      <ahyp:hlinkClr xmlns:ahyp="http://schemas.microsoft.com/office/drawing/2018/hyperlinkcolor" val="tx"/>
                    </a:ext>
                  </a:extLst>
                </a:hlinkClick>
              </a:rPr>
              <a:t>Weeks 7 &amp; 8: Linux Careers and Course Finals</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10" action="ppaction://hlinksldjump">
                  <a:extLst>
                    <a:ext uri="{A12FA001-AC4F-418D-AE19-62706E023703}">
                      <ahyp:hlinkClr xmlns:ahyp="http://schemas.microsoft.com/office/drawing/2018/hyperlinkcolor" val="tx"/>
                    </a:ext>
                  </a:extLst>
                </a:hlinkClick>
              </a:rPr>
              <a:t>Challenges I Faced in This Course</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11" action="ppaction://hlinksldjump">
                  <a:extLst>
                    <a:ext uri="{A12FA001-AC4F-418D-AE19-62706E023703}">
                      <ahyp:hlinkClr xmlns:ahyp="http://schemas.microsoft.com/office/drawing/2018/hyperlinkcolor" val="tx"/>
                    </a:ext>
                  </a:extLst>
                </a:hlinkClick>
              </a:rPr>
              <a:t>How Linux can Advance My Career</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12" action="ppaction://hlinksldjump">
                  <a:extLst>
                    <a:ext uri="{A12FA001-AC4F-418D-AE19-62706E023703}">
                      <ahyp:hlinkClr xmlns:ahyp="http://schemas.microsoft.com/office/drawing/2018/hyperlinkcolor" val="tx"/>
                    </a:ext>
                  </a:extLst>
                </a:hlinkClick>
              </a:rPr>
              <a:t>Conclusion</a:t>
            </a:r>
            <a:endParaRPr lang="en-US" dirty="0">
              <a:solidFill>
                <a:schemeClr val="tx1">
                  <a:lumMod val="75000"/>
                </a:schemeClr>
              </a:solidFill>
            </a:endParaRPr>
          </a:p>
          <a:p>
            <a:pPr>
              <a:buFont typeface="Wingdings" panose="05000000000000000000" pitchFamily="2" charset="2"/>
              <a:buChar char="q"/>
            </a:pPr>
            <a:endParaRPr lang="en-US" dirty="0">
              <a:solidFill>
                <a:schemeClr val="tx1">
                  <a:lumMod val="75000"/>
                </a:schemeClr>
              </a:solidFill>
            </a:endParaRPr>
          </a:p>
          <a:p>
            <a:pPr marL="0" indent="0">
              <a:buNone/>
            </a:pPr>
            <a:endParaRPr lang="en-US" dirty="0">
              <a:solidFill>
                <a:schemeClr val="tx1">
                  <a:lumMod val="75000"/>
                </a:schemeClr>
              </a:solidFill>
            </a:endParaRPr>
          </a:p>
        </p:txBody>
      </p:sp>
    </p:spTree>
    <p:extLst>
      <p:ext uri="{BB962C8B-B14F-4D97-AF65-F5344CB8AC3E}">
        <p14:creationId xmlns:p14="http://schemas.microsoft.com/office/powerpoint/2010/main" val="180551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B2AA-6D18-2109-671E-EC2D853717AC}"/>
              </a:ext>
            </a:extLst>
          </p:cNvPr>
          <p:cNvSpPr>
            <a:spLocks noGrp="1"/>
          </p:cNvSpPr>
          <p:nvPr>
            <p:ph type="title"/>
          </p:nvPr>
        </p:nvSpPr>
        <p:spPr>
          <a:xfrm>
            <a:off x="1141412" y="453470"/>
            <a:ext cx="9905998" cy="679340"/>
          </a:xfrm>
          <a:effectLst>
            <a:outerShdw blurRad="50800" dist="38100" dir="2700000" algn="tl" rotWithShape="0">
              <a:prstClr val="black">
                <a:alpha val="40000"/>
              </a:prstClr>
            </a:outerShdw>
          </a:effectLst>
        </p:spPr>
        <p:txBody>
          <a:bodyPr/>
          <a:lstStyle/>
          <a:p>
            <a:r>
              <a:rPr lang="en-US" dirty="0">
                <a:solidFill>
                  <a:schemeClr val="tx1">
                    <a:lumMod val="75000"/>
                  </a:schemeClr>
                </a:solidFill>
              </a:rPr>
              <a:t>Networking</a:t>
            </a:r>
          </a:p>
        </p:txBody>
      </p:sp>
      <p:sp>
        <p:nvSpPr>
          <p:cNvPr id="3" name="Content Placeholder 2">
            <a:extLst>
              <a:ext uri="{FF2B5EF4-FFF2-40B4-BE49-F238E27FC236}">
                <a16:creationId xmlns:a16="http://schemas.microsoft.com/office/drawing/2014/main" id="{0C1717B2-2D97-24D7-7649-F9C8D5CF340D}"/>
              </a:ext>
            </a:extLst>
          </p:cNvPr>
          <p:cNvSpPr>
            <a:spLocks noGrp="1"/>
          </p:cNvSpPr>
          <p:nvPr>
            <p:ph idx="1"/>
          </p:nvPr>
        </p:nvSpPr>
        <p:spPr>
          <a:xfrm>
            <a:off x="1976283" y="1987555"/>
            <a:ext cx="9071127" cy="2924521"/>
          </a:xfrm>
          <a:effectLst>
            <a:outerShdw blurRad="50800" dist="38100" dir="2700000" algn="tl" rotWithShape="0">
              <a:prstClr val="black">
                <a:alpha val="40000"/>
              </a:prstClr>
            </a:outerShdw>
          </a:effectLst>
        </p:spPr>
        <p:txBody>
          <a:bodyPr>
            <a:normAutofit/>
          </a:bodyPr>
          <a:lstStyle/>
          <a:p>
            <a:pPr marL="0" indent="0">
              <a:buNone/>
            </a:pPr>
            <a:r>
              <a:rPr lang="en-US" sz="2400" dirty="0">
                <a:solidFill>
                  <a:schemeClr val="tx1">
                    <a:lumMod val="75000"/>
                  </a:schemeClr>
                </a:solidFill>
              </a:rPr>
              <a:t>Week 5 we learned about networking in the Linux operating system. This includes the pieces that make up networking like IP addresses, Gateway, etc</a:t>
            </a:r>
            <a:r>
              <a:rPr lang="en-US" dirty="0">
                <a:solidFill>
                  <a:schemeClr val="tx1">
                    <a:lumMod val="75000"/>
                  </a:schemeClr>
                </a:solidFill>
              </a:rPr>
              <a:t>. as well as </a:t>
            </a:r>
            <a:r>
              <a:rPr lang="en-US" sz="2400" dirty="0">
                <a:solidFill>
                  <a:schemeClr val="tx1">
                    <a:lumMod val="75000"/>
                  </a:schemeClr>
                </a:solidFill>
              </a:rPr>
              <a:t>the various settings and configuration files. We learned about Linux Network Services like DHCP, Email, HTTP, SSH, and others. We also discussed cloud and container technologies along with virtual machines.</a:t>
            </a:r>
            <a:endParaRPr lang="en-US" dirty="0">
              <a:solidFill>
                <a:schemeClr val="tx1">
                  <a:lumMod val="75000"/>
                </a:schemeClr>
              </a:solidFill>
            </a:endParaRPr>
          </a:p>
        </p:txBody>
      </p:sp>
      <p:sp>
        <p:nvSpPr>
          <p:cNvPr id="6" name="TextBox 5">
            <a:extLst>
              <a:ext uri="{FF2B5EF4-FFF2-40B4-BE49-F238E27FC236}">
                <a16:creationId xmlns:a16="http://schemas.microsoft.com/office/drawing/2014/main" id="{5D040E19-7EA7-C963-3F2F-41D12E248D46}"/>
              </a:ext>
            </a:extLst>
          </p:cNvPr>
          <p:cNvSpPr txBox="1"/>
          <p:nvPr/>
        </p:nvSpPr>
        <p:spPr>
          <a:xfrm>
            <a:off x="1327355" y="5639317"/>
            <a:ext cx="6105832" cy="1200329"/>
          </a:xfrm>
          <a:prstGeom prst="rect">
            <a:avLst/>
          </a:prstGeom>
          <a:noFill/>
          <a:effectLst>
            <a:outerShdw blurRad="50800" dist="38100" dir="2700000" algn="tl" rotWithShape="0">
              <a:prstClr val="black">
                <a:alpha val="40000"/>
              </a:prstClr>
            </a:outerShdw>
          </a:effectLst>
        </p:spPr>
        <p:txBody>
          <a:bodyPr wrap="square">
            <a:spAutoFit/>
          </a:bodyPr>
          <a:lstStyle/>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2" action="ppaction://hlinksldjump">
                  <a:extLst>
                    <a:ext uri="{A12FA001-AC4F-418D-AE19-62706E023703}">
                      <ahyp:hlinkClr xmlns:ahyp="http://schemas.microsoft.com/office/drawing/2018/hyperlinkcolor" val="tx"/>
                    </a:ext>
                  </a:extLst>
                </a:hlinkClick>
              </a:rPr>
              <a:t>Discover Host IP Configurations (Questions)</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3" action="ppaction://hlinksldjump">
                  <a:extLst>
                    <a:ext uri="{A12FA001-AC4F-418D-AE19-62706E023703}">
                      <ahyp:hlinkClr xmlns:ahyp="http://schemas.microsoft.com/office/drawing/2018/hyperlinkcolor" val="tx"/>
                    </a:ext>
                  </a:extLst>
                </a:hlinkClick>
              </a:rPr>
              <a:t>Discover Host IP Configurations (Screen Shot)</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4" action="ppaction://hlinksldjump">
                  <a:extLst>
                    <a:ext uri="{A12FA001-AC4F-418D-AE19-62706E023703}">
                      <ahyp:hlinkClr xmlns:ahyp="http://schemas.microsoft.com/office/drawing/2018/hyperlinkcolor" val="tx"/>
                    </a:ext>
                  </a:extLst>
                </a:hlinkClick>
              </a:rPr>
              <a:t>Manage Network Interfaces (Questions)</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5" action="ppaction://hlinksldjump">
                  <a:extLst>
                    <a:ext uri="{A12FA001-AC4F-418D-AE19-62706E023703}">
                      <ahyp:hlinkClr xmlns:ahyp="http://schemas.microsoft.com/office/drawing/2018/hyperlinkcolor" val="tx"/>
                    </a:ext>
                  </a:extLst>
                </a:hlinkClick>
              </a:rPr>
              <a:t>Use Network Utilities (Screen Shot)</a:t>
            </a:r>
            <a:endParaRPr lang="en-US" dirty="0">
              <a:solidFill>
                <a:schemeClr val="tx1">
                  <a:lumMod val="75000"/>
                </a:schemeClr>
              </a:solidFill>
            </a:endParaRPr>
          </a:p>
        </p:txBody>
      </p:sp>
      <p:sp>
        <p:nvSpPr>
          <p:cNvPr id="7" name="Title 1">
            <a:extLst>
              <a:ext uri="{FF2B5EF4-FFF2-40B4-BE49-F238E27FC236}">
                <a16:creationId xmlns:a16="http://schemas.microsoft.com/office/drawing/2014/main" id="{606FB4E7-B363-BC01-284D-8C76B8AE6385}"/>
              </a:ext>
            </a:extLst>
          </p:cNvPr>
          <p:cNvSpPr txBox="1">
            <a:spLocks/>
          </p:cNvSpPr>
          <p:nvPr/>
        </p:nvSpPr>
        <p:spPr>
          <a:xfrm>
            <a:off x="1141413" y="1233570"/>
            <a:ext cx="9905998" cy="36454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US" dirty="0">
                <a:solidFill>
                  <a:schemeClr val="tx1">
                    <a:lumMod val="75000"/>
                  </a:schemeClr>
                </a:solidFill>
              </a:rPr>
              <a:t>Week 5</a:t>
            </a:r>
          </a:p>
        </p:txBody>
      </p:sp>
    </p:spTree>
    <p:extLst>
      <p:ext uri="{BB962C8B-B14F-4D97-AF65-F5344CB8AC3E}">
        <p14:creationId xmlns:p14="http://schemas.microsoft.com/office/powerpoint/2010/main" val="3440387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71462" y="302472"/>
            <a:ext cx="10084796" cy="785949"/>
          </a:xfrm>
        </p:spPr>
        <p:txBody>
          <a:bodyPr>
            <a:noAutofit/>
          </a:bodyPr>
          <a:lstStyle/>
          <a:p>
            <a:r>
              <a:rPr lang="en-US" sz="4000" dirty="0"/>
              <a:t>Discover host IP configurations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625423" y="1337719"/>
            <a:ext cx="5323645" cy="4182562"/>
          </a:xfrm>
        </p:spPr>
        <p:txBody>
          <a:bodyPr>
            <a:normAutofit fontScale="92500" lnSpcReduction="20000"/>
          </a:bodyPr>
          <a:lstStyle/>
          <a:p>
            <a:r>
              <a:rPr lang="en-US" sz="1900" dirty="0"/>
              <a:t>1. What is the IP address of your Ubuntu machine?</a:t>
            </a:r>
          </a:p>
          <a:p>
            <a:r>
              <a:rPr lang="en-US" dirty="0"/>
              <a:t>Answer here: 192.168.1.104</a:t>
            </a:r>
          </a:p>
          <a:p>
            <a:endParaRPr lang="en-US" dirty="0"/>
          </a:p>
          <a:p>
            <a:r>
              <a:rPr lang="en-US" sz="1900" dirty="0"/>
              <a:t>2. What is the IP address of its default gateway?</a:t>
            </a:r>
          </a:p>
          <a:p>
            <a:r>
              <a:rPr lang="en-US" dirty="0"/>
              <a:t>Answer here: 192.168.1.1</a:t>
            </a:r>
          </a:p>
          <a:p>
            <a:endParaRPr lang="en-US" dirty="0"/>
          </a:p>
          <a:p>
            <a:r>
              <a:rPr lang="en-US" sz="1900" dirty="0"/>
              <a:t>3. What is the IP address of its DHCP server?</a:t>
            </a:r>
          </a:p>
          <a:p>
            <a:r>
              <a:rPr lang="en-US" dirty="0"/>
              <a:t>Answer here: 192.168.1.1</a:t>
            </a:r>
          </a:p>
          <a:p>
            <a:endParaRPr lang="en-US" sz="1900" dirty="0"/>
          </a:p>
          <a:p>
            <a:r>
              <a:rPr lang="en-US" sz="1900" dirty="0"/>
              <a:t>4. What is the IP address of its DNS server?</a:t>
            </a:r>
          </a:p>
          <a:p>
            <a:r>
              <a:rPr lang="en-US" dirty="0"/>
              <a:t>Answer here: 192.168.1.1</a:t>
            </a:r>
          </a:p>
          <a:p>
            <a:endParaRPr lang="en-US" dirty="0"/>
          </a:p>
          <a:p>
            <a:endParaRPr lang="en-US" dirty="0"/>
          </a:p>
          <a:p>
            <a:endParaRPr lang="en-US" dirty="0"/>
          </a:p>
        </p:txBody>
      </p:sp>
    </p:spTree>
    <p:extLst>
      <p:ext uri="{BB962C8B-B14F-4D97-AF65-F5344CB8AC3E}">
        <p14:creationId xmlns:p14="http://schemas.microsoft.com/office/powerpoint/2010/main" val="288774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82972" y="159272"/>
            <a:ext cx="10084796" cy="785949"/>
          </a:xfrm>
        </p:spPr>
        <p:txBody>
          <a:bodyPr>
            <a:noAutofit/>
          </a:bodyPr>
          <a:lstStyle/>
          <a:p>
            <a:r>
              <a:rPr lang="en-US" sz="4000" dirty="0"/>
              <a:t>Discover host IP configurations</a:t>
            </a:r>
          </a:p>
        </p:txBody>
      </p:sp>
      <p:pic>
        <p:nvPicPr>
          <p:cNvPr id="9" name="Picture 8" descr="Text&#10;&#10;Description automatically generated">
            <a:extLst>
              <a:ext uri="{FF2B5EF4-FFF2-40B4-BE49-F238E27FC236}">
                <a16:creationId xmlns:a16="http://schemas.microsoft.com/office/drawing/2014/main" id="{DCE615F1-9F08-1838-6BAF-08FD7FABA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888" y="945221"/>
            <a:ext cx="6198224" cy="5694513"/>
          </a:xfrm>
          <a:prstGeom prst="rect">
            <a:avLst/>
          </a:prstGeom>
        </p:spPr>
      </p:pic>
    </p:spTree>
    <p:extLst>
      <p:ext uri="{BB962C8B-B14F-4D97-AF65-F5344CB8AC3E}">
        <p14:creationId xmlns:p14="http://schemas.microsoft.com/office/powerpoint/2010/main" val="3357736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76220" y="364487"/>
            <a:ext cx="8144414" cy="785949"/>
          </a:xfrm>
        </p:spPr>
        <p:txBody>
          <a:bodyPr>
            <a:noAutofit/>
          </a:bodyPr>
          <a:lstStyle/>
          <a:p>
            <a:r>
              <a:rPr lang="en-US" sz="4000" dirty="0"/>
              <a:t>Manage network interfaces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51407" y="1369656"/>
            <a:ext cx="9317901" cy="4118687"/>
          </a:xfrm>
        </p:spPr>
        <p:txBody>
          <a:bodyPr>
            <a:normAutofit/>
          </a:bodyPr>
          <a:lstStyle/>
          <a:p>
            <a:r>
              <a:rPr lang="en-US" sz="1800" dirty="0"/>
              <a:t>1. Which DHCP message is shown in the output of the </a:t>
            </a:r>
            <a:r>
              <a:rPr lang="en-US" sz="1800" b="1" dirty="0" err="1"/>
              <a:t>sudo</a:t>
            </a:r>
            <a:r>
              <a:rPr lang="en-US" sz="1800" b="1" dirty="0"/>
              <a:t>  </a:t>
            </a:r>
            <a:r>
              <a:rPr lang="en-US" sz="1800" b="1" dirty="0" err="1"/>
              <a:t>dhclient</a:t>
            </a:r>
            <a:r>
              <a:rPr lang="en-US" sz="1800" b="1" dirty="0"/>
              <a:t>  –v  –r  eth0</a:t>
            </a:r>
            <a:r>
              <a:rPr lang="en-US" sz="1800" dirty="0"/>
              <a:t> command? [hint: the message name is in uppercase.]</a:t>
            </a:r>
          </a:p>
          <a:p>
            <a:r>
              <a:rPr lang="en-US" dirty="0"/>
              <a:t> </a:t>
            </a:r>
            <a:r>
              <a:rPr lang="en-US" b="1" dirty="0"/>
              <a:t>DHCPRELEASE</a:t>
            </a:r>
            <a:r>
              <a:rPr lang="en-US" dirty="0"/>
              <a:t> – Releasing the IP address back into the DHCP IPv4 pool</a:t>
            </a:r>
          </a:p>
          <a:p>
            <a:endParaRPr lang="en-US" dirty="0"/>
          </a:p>
          <a:p>
            <a:r>
              <a:rPr lang="en-US" sz="1800" dirty="0"/>
              <a:t>2. Which four DHCP messages are shown in the output of the </a:t>
            </a:r>
            <a:r>
              <a:rPr lang="en-US" sz="1800" b="1" dirty="0" err="1"/>
              <a:t>sudo</a:t>
            </a:r>
            <a:r>
              <a:rPr lang="en-US" sz="1800" b="1" dirty="0"/>
              <a:t>  </a:t>
            </a:r>
            <a:r>
              <a:rPr lang="en-US" sz="1800" b="1" dirty="0" err="1"/>
              <a:t>dhclient</a:t>
            </a:r>
            <a:r>
              <a:rPr lang="en-US" sz="1800" b="1" dirty="0"/>
              <a:t>  –v  eth0 </a:t>
            </a:r>
            <a:r>
              <a:rPr lang="en-US" sz="1800" dirty="0"/>
              <a:t>command? [hint: the message names are in uppercase.]</a:t>
            </a:r>
          </a:p>
          <a:p>
            <a:r>
              <a:rPr lang="en-US" dirty="0"/>
              <a:t> </a:t>
            </a:r>
            <a:r>
              <a:rPr lang="en-US" b="1" dirty="0"/>
              <a:t>DHCPDISCOVER</a:t>
            </a:r>
            <a:r>
              <a:rPr lang="en-US" dirty="0"/>
              <a:t> – Packet to see what DHCP servers are on the network</a:t>
            </a:r>
          </a:p>
          <a:p>
            <a:r>
              <a:rPr lang="en-US" dirty="0"/>
              <a:t> </a:t>
            </a:r>
            <a:r>
              <a:rPr lang="en-US" b="1" dirty="0"/>
              <a:t>DHCPREQUEST</a:t>
            </a:r>
            <a:r>
              <a:rPr lang="en-US" dirty="0"/>
              <a:t> – Requesting an IP address from the DHCP server</a:t>
            </a:r>
          </a:p>
          <a:p>
            <a:r>
              <a:rPr lang="en-US" dirty="0"/>
              <a:t> </a:t>
            </a:r>
            <a:r>
              <a:rPr lang="en-US" b="1" dirty="0"/>
              <a:t>DHCPOFFER</a:t>
            </a:r>
            <a:r>
              <a:rPr lang="en-US" dirty="0"/>
              <a:t> – Receiving an IP address offer</a:t>
            </a:r>
          </a:p>
          <a:p>
            <a:r>
              <a:rPr lang="en-US" dirty="0"/>
              <a:t> </a:t>
            </a:r>
            <a:r>
              <a:rPr lang="en-US" b="1" dirty="0"/>
              <a:t>DHCPACK</a:t>
            </a:r>
            <a:r>
              <a:rPr lang="en-US" dirty="0"/>
              <a:t> – Acknowledge the offer and accept the IP address for immediate use.</a:t>
            </a:r>
          </a:p>
        </p:txBody>
      </p:sp>
    </p:spTree>
    <p:extLst>
      <p:ext uri="{BB962C8B-B14F-4D97-AF65-F5344CB8AC3E}">
        <p14:creationId xmlns:p14="http://schemas.microsoft.com/office/powerpoint/2010/main" val="145510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61597" y="221225"/>
            <a:ext cx="10537112" cy="771423"/>
          </a:xfrm>
        </p:spPr>
        <p:txBody>
          <a:bodyPr>
            <a:normAutofit/>
          </a:bodyPr>
          <a:lstStyle/>
          <a:p>
            <a:r>
              <a:rPr lang="en-US" sz="4400" dirty="0"/>
              <a:t>Use network utilities</a:t>
            </a:r>
          </a:p>
        </p:txBody>
      </p:sp>
      <p:pic>
        <p:nvPicPr>
          <p:cNvPr id="4" name="Picture 3" descr="Text&#10;&#10;Description automatically generated">
            <a:extLst>
              <a:ext uri="{FF2B5EF4-FFF2-40B4-BE49-F238E27FC236}">
                <a16:creationId xmlns:a16="http://schemas.microsoft.com/office/drawing/2014/main" id="{816F806A-FC9A-D1C6-177F-4E8D2A465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706" y="992648"/>
            <a:ext cx="6544588" cy="5687219"/>
          </a:xfrm>
          <a:prstGeom prst="rect">
            <a:avLst/>
          </a:prstGeom>
        </p:spPr>
      </p:pic>
    </p:spTree>
    <p:extLst>
      <p:ext uri="{BB962C8B-B14F-4D97-AF65-F5344CB8AC3E}">
        <p14:creationId xmlns:p14="http://schemas.microsoft.com/office/powerpoint/2010/main" val="42493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B2AA-6D18-2109-671E-EC2D853717AC}"/>
              </a:ext>
            </a:extLst>
          </p:cNvPr>
          <p:cNvSpPr>
            <a:spLocks noGrp="1"/>
          </p:cNvSpPr>
          <p:nvPr>
            <p:ph type="title"/>
          </p:nvPr>
        </p:nvSpPr>
        <p:spPr>
          <a:xfrm>
            <a:off x="1141412" y="453470"/>
            <a:ext cx="9905998" cy="679340"/>
          </a:xfrm>
          <a:effectLst>
            <a:outerShdw blurRad="50800" dist="38100" dir="2700000" algn="tl" rotWithShape="0">
              <a:prstClr val="black">
                <a:alpha val="40000"/>
              </a:prstClr>
            </a:outerShdw>
          </a:effectLst>
        </p:spPr>
        <p:txBody>
          <a:bodyPr/>
          <a:lstStyle/>
          <a:p>
            <a:r>
              <a:rPr lang="en-US" dirty="0">
                <a:solidFill>
                  <a:schemeClr val="tx1">
                    <a:lumMod val="75000"/>
                  </a:schemeClr>
                </a:solidFill>
              </a:rPr>
              <a:t>Security, Troubleshooting, Performance</a:t>
            </a:r>
          </a:p>
        </p:txBody>
      </p:sp>
      <p:sp>
        <p:nvSpPr>
          <p:cNvPr id="3" name="Content Placeholder 2">
            <a:extLst>
              <a:ext uri="{FF2B5EF4-FFF2-40B4-BE49-F238E27FC236}">
                <a16:creationId xmlns:a16="http://schemas.microsoft.com/office/drawing/2014/main" id="{0C1717B2-2D97-24D7-7649-F9C8D5CF340D}"/>
              </a:ext>
            </a:extLst>
          </p:cNvPr>
          <p:cNvSpPr>
            <a:spLocks noGrp="1"/>
          </p:cNvSpPr>
          <p:nvPr>
            <p:ph idx="1"/>
          </p:nvPr>
        </p:nvSpPr>
        <p:spPr>
          <a:xfrm>
            <a:off x="2064773" y="2091330"/>
            <a:ext cx="8982637" cy="3089429"/>
          </a:xfrm>
          <a:effectLst>
            <a:outerShdw blurRad="50800" dist="38100" dir="2700000" algn="tl" rotWithShape="0">
              <a:prstClr val="black">
                <a:alpha val="40000"/>
              </a:prstClr>
            </a:outerShdw>
          </a:effectLst>
        </p:spPr>
        <p:txBody>
          <a:bodyPr>
            <a:normAutofit/>
          </a:bodyPr>
          <a:lstStyle/>
          <a:p>
            <a:pPr marL="0" indent="0">
              <a:buNone/>
            </a:pPr>
            <a:r>
              <a:rPr lang="en-US" sz="2400" dirty="0">
                <a:solidFill>
                  <a:schemeClr val="tx1">
                    <a:lumMod val="75000"/>
                  </a:schemeClr>
                </a:solidFill>
              </a:rPr>
              <a:t>In week 6 we learned how to keep a Linux server secure by limiting physical access and well as technological access. </a:t>
            </a:r>
            <a:r>
              <a:rPr lang="en-US" dirty="0">
                <a:solidFill>
                  <a:schemeClr val="tx1">
                    <a:lumMod val="75000"/>
                  </a:schemeClr>
                </a:solidFill>
              </a:rPr>
              <a:t>A few ways are monitoring physical access, keeping ports closed until needed, and reminding users to keep their passwords safe. We also learned about monitoring the system performance and system health.</a:t>
            </a:r>
          </a:p>
        </p:txBody>
      </p:sp>
      <p:sp>
        <p:nvSpPr>
          <p:cNvPr id="6" name="TextBox 5">
            <a:extLst>
              <a:ext uri="{FF2B5EF4-FFF2-40B4-BE49-F238E27FC236}">
                <a16:creationId xmlns:a16="http://schemas.microsoft.com/office/drawing/2014/main" id="{5D040E19-7EA7-C963-3F2F-41D12E248D46}"/>
              </a:ext>
            </a:extLst>
          </p:cNvPr>
          <p:cNvSpPr txBox="1"/>
          <p:nvPr/>
        </p:nvSpPr>
        <p:spPr>
          <a:xfrm>
            <a:off x="1327355" y="5673970"/>
            <a:ext cx="6105832" cy="923330"/>
          </a:xfrm>
          <a:prstGeom prst="rect">
            <a:avLst/>
          </a:prstGeom>
          <a:noFill/>
          <a:effectLst>
            <a:outerShdw blurRad="50800" dist="38100" dir="2700000" algn="tl" rotWithShape="0">
              <a:prstClr val="black">
                <a:alpha val="40000"/>
              </a:prstClr>
            </a:outerShdw>
          </a:effectLst>
        </p:spPr>
        <p:txBody>
          <a:bodyPr wrap="square">
            <a:spAutoFit/>
          </a:bodyPr>
          <a:lstStyle/>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2" action="ppaction://hlinksldjump">
                  <a:extLst>
                    <a:ext uri="{A12FA001-AC4F-418D-AE19-62706E023703}">
                      <ahyp:hlinkClr xmlns:ahyp="http://schemas.microsoft.com/office/drawing/2018/hyperlinkcolor" val="tx"/>
                    </a:ext>
                  </a:extLst>
                </a:hlinkClick>
              </a:rPr>
              <a:t>Monitor Linux System Processes (Questions)</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3" action="ppaction://hlinksldjump">
                  <a:extLst>
                    <a:ext uri="{A12FA001-AC4F-418D-AE19-62706E023703}">
                      <ahyp:hlinkClr xmlns:ahyp="http://schemas.microsoft.com/office/drawing/2018/hyperlinkcolor" val="tx"/>
                    </a:ext>
                  </a:extLst>
                </a:hlinkClick>
              </a:rPr>
              <a:t>Monitor User Activities (Questions)</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4" action="ppaction://hlinksldjump">
                  <a:extLst>
                    <a:ext uri="{A12FA001-AC4F-418D-AE19-62706E023703}">
                      <ahyp:hlinkClr xmlns:ahyp="http://schemas.microsoft.com/office/drawing/2018/hyperlinkcolor" val="tx"/>
                    </a:ext>
                  </a:extLst>
                </a:hlinkClick>
              </a:rPr>
              <a:t>Monitor Network Bandwidth Usage (Screen Shot)</a:t>
            </a:r>
            <a:endParaRPr lang="en-US" dirty="0">
              <a:solidFill>
                <a:schemeClr val="tx1">
                  <a:lumMod val="75000"/>
                </a:schemeClr>
              </a:solidFill>
            </a:endParaRPr>
          </a:p>
        </p:txBody>
      </p:sp>
      <p:sp>
        <p:nvSpPr>
          <p:cNvPr id="7" name="Title 1">
            <a:extLst>
              <a:ext uri="{FF2B5EF4-FFF2-40B4-BE49-F238E27FC236}">
                <a16:creationId xmlns:a16="http://schemas.microsoft.com/office/drawing/2014/main" id="{606FB4E7-B363-BC01-284D-8C76B8AE6385}"/>
              </a:ext>
            </a:extLst>
          </p:cNvPr>
          <p:cNvSpPr txBox="1">
            <a:spLocks/>
          </p:cNvSpPr>
          <p:nvPr/>
        </p:nvSpPr>
        <p:spPr>
          <a:xfrm>
            <a:off x="1141413" y="1233570"/>
            <a:ext cx="9905998" cy="36454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US" dirty="0">
                <a:solidFill>
                  <a:schemeClr val="tx1">
                    <a:lumMod val="75000"/>
                  </a:schemeClr>
                </a:solidFill>
              </a:rPr>
              <a:t>Week 6</a:t>
            </a:r>
          </a:p>
        </p:txBody>
      </p:sp>
    </p:spTree>
    <p:extLst>
      <p:ext uri="{BB962C8B-B14F-4D97-AF65-F5344CB8AC3E}">
        <p14:creationId xmlns:p14="http://schemas.microsoft.com/office/powerpoint/2010/main" val="392030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347937" y="387688"/>
            <a:ext cx="9890333" cy="785949"/>
          </a:xfrm>
        </p:spPr>
        <p:txBody>
          <a:bodyPr>
            <a:noAutofit/>
          </a:bodyPr>
          <a:lstStyle/>
          <a:p>
            <a:r>
              <a:rPr lang="en-US" sz="4000" dirty="0"/>
              <a:t>Monitor Linux system processes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75641" y="1864124"/>
            <a:ext cx="8640718" cy="3820239"/>
          </a:xfrm>
        </p:spPr>
        <p:txBody>
          <a:bodyPr>
            <a:normAutofit/>
          </a:bodyPr>
          <a:lstStyle/>
          <a:p>
            <a:r>
              <a:rPr lang="en-US" sz="1800" dirty="0"/>
              <a:t>1. What is the default action of the </a:t>
            </a:r>
            <a:r>
              <a:rPr lang="en-US" sz="1800" i="1" dirty="0"/>
              <a:t>15 SIGTERM </a:t>
            </a:r>
            <a:r>
              <a:rPr lang="en-US" sz="1800" dirty="0"/>
              <a:t>kill signal?</a:t>
            </a:r>
          </a:p>
          <a:p>
            <a:r>
              <a:rPr lang="en-US" dirty="0"/>
              <a:t>Answer here: Kills the selected process.</a:t>
            </a:r>
          </a:p>
          <a:p>
            <a:endParaRPr lang="en-US" dirty="0"/>
          </a:p>
          <a:p>
            <a:r>
              <a:rPr lang="en-US" sz="1800" dirty="0"/>
              <a:t>2. In the System Monitor window, click on </a:t>
            </a:r>
            <a:r>
              <a:rPr lang="en-US" sz="1800" i="1" dirty="0"/>
              <a:t>% CPU </a:t>
            </a:r>
            <a:r>
              <a:rPr lang="en-US" sz="1800" dirty="0"/>
              <a:t>to sort the processes by CPU load. Which process shows the highest percentage of CPU usage?</a:t>
            </a:r>
          </a:p>
          <a:p>
            <a:r>
              <a:rPr lang="en-US" dirty="0"/>
              <a:t>Answer here: gnome-shell</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67723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86327" y="361892"/>
            <a:ext cx="8144414" cy="785949"/>
          </a:xfrm>
        </p:spPr>
        <p:txBody>
          <a:bodyPr>
            <a:noAutofit/>
          </a:bodyPr>
          <a:lstStyle/>
          <a:p>
            <a:r>
              <a:rPr lang="en-US" sz="4000" dirty="0"/>
              <a:t>Monitor user activities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805758" y="1369656"/>
            <a:ext cx="9317901" cy="4118687"/>
          </a:xfrm>
        </p:spPr>
        <p:txBody>
          <a:bodyPr>
            <a:normAutofit/>
          </a:bodyPr>
          <a:lstStyle/>
          <a:p>
            <a:r>
              <a:rPr lang="en-US" sz="1800" dirty="0"/>
              <a:t>Issue the </a:t>
            </a:r>
            <a:r>
              <a:rPr lang="en-US" sz="1800" b="1" dirty="0" err="1"/>
              <a:t>sudo</a:t>
            </a:r>
            <a:r>
              <a:rPr lang="en-US" sz="1800" b="1" dirty="0"/>
              <a:t>  </a:t>
            </a:r>
            <a:r>
              <a:rPr lang="en-US" sz="1800" b="1" dirty="0" err="1"/>
              <a:t>accton</a:t>
            </a:r>
            <a:r>
              <a:rPr lang="en-US" sz="1800" b="1" dirty="0"/>
              <a:t>  on </a:t>
            </a:r>
            <a:r>
              <a:rPr lang="en-US" sz="1800" dirty="0"/>
              <a:t>command to turn on GNC accounting. Run the </a:t>
            </a:r>
            <a:r>
              <a:rPr lang="en-US" sz="1800" b="1" dirty="0" err="1"/>
              <a:t>sudo</a:t>
            </a:r>
            <a:r>
              <a:rPr lang="en-US" sz="1800" b="1" dirty="0"/>
              <a:t>  </a:t>
            </a:r>
            <a:r>
              <a:rPr lang="en-US" sz="1800" b="1" dirty="0" err="1"/>
              <a:t>updatedb</a:t>
            </a:r>
            <a:r>
              <a:rPr lang="en-US" sz="1800" b="1" dirty="0"/>
              <a:t> </a:t>
            </a:r>
            <a:r>
              <a:rPr lang="en-US" sz="1800" dirty="0"/>
              <a:t>command. Enter </a:t>
            </a:r>
            <a:r>
              <a:rPr lang="en-US" sz="1800" b="1" dirty="0" err="1"/>
              <a:t>lastcomm</a:t>
            </a:r>
            <a:r>
              <a:rPr lang="en-US" sz="1800" b="1" dirty="0"/>
              <a:t>  </a:t>
            </a:r>
            <a:r>
              <a:rPr lang="en-US" sz="1800" b="1" dirty="0" err="1"/>
              <a:t>updatedb</a:t>
            </a:r>
            <a:r>
              <a:rPr lang="en-US" sz="1800" dirty="0"/>
              <a:t> to check if the </a:t>
            </a:r>
            <a:r>
              <a:rPr lang="en-US" sz="1800" i="1" dirty="0" err="1"/>
              <a:t>updatedb</a:t>
            </a:r>
            <a:r>
              <a:rPr lang="en-US" sz="1800" dirty="0"/>
              <a:t> command was executed before. Remember to turn off GNC accounting (</a:t>
            </a:r>
            <a:r>
              <a:rPr lang="en-US" sz="1800" b="1" dirty="0" err="1"/>
              <a:t>sudo</a:t>
            </a:r>
            <a:r>
              <a:rPr lang="en-US" sz="1800" b="1" dirty="0"/>
              <a:t>  </a:t>
            </a:r>
            <a:r>
              <a:rPr lang="en-US" sz="1800" b="1" dirty="0" err="1"/>
              <a:t>accton</a:t>
            </a:r>
            <a:r>
              <a:rPr lang="en-US" sz="1800" b="1" dirty="0"/>
              <a:t>  off</a:t>
            </a:r>
            <a:r>
              <a:rPr lang="en-US" sz="1800" dirty="0"/>
              <a:t>) after answering the questions.</a:t>
            </a:r>
          </a:p>
          <a:p>
            <a:r>
              <a:rPr lang="en-US" sz="1800" dirty="0"/>
              <a:t>1. What flag value is displayed in the output?</a:t>
            </a:r>
          </a:p>
          <a:p>
            <a:r>
              <a:rPr lang="en-US" dirty="0"/>
              <a:t>Answer here: S for Super User</a:t>
            </a:r>
          </a:p>
          <a:p>
            <a:endParaRPr lang="en-US" sz="1800" dirty="0"/>
          </a:p>
          <a:p>
            <a:r>
              <a:rPr lang="en-US" sz="1800" dirty="0"/>
              <a:t>2. Why is the name of the user who ran the processes shown as root, not student?</a:t>
            </a:r>
          </a:p>
          <a:p>
            <a:r>
              <a:rPr lang="en-US" dirty="0"/>
              <a:t>Answer here: Because it was run as the Super User (assumed root for the single command)</a:t>
            </a:r>
          </a:p>
          <a:p>
            <a:endParaRPr lang="en-US" dirty="0"/>
          </a:p>
        </p:txBody>
      </p:sp>
    </p:spTree>
    <p:extLst>
      <p:ext uri="{BB962C8B-B14F-4D97-AF65-F5344CB8AC3E}">
        <p14:creationId xmlns:p14="http://schemas.microsoft.com/office/powerpoint/2010/main" val="1174383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02603" y="313891"/>
            <a:ext cx="10035668" cy="706820"/>
          </a:xfrm>
        </p:spPr>
        <p:txBody>
          <a:bodyPr>
            <a:normAutofit/>
          </a:bodyPr>
          <a:lstStyle/>
          <a:p>
            <a:r>
              <a:rPr lang="en-US" sz="4400" dirty="0"/>
              <a:t>Monitor network bandwidth usage</a:t>
            </a:r>
          </a:p>
        </p:txBody>
      </p:sp>
      <p:pic>
        <p:nvPicPr>
          <p:cNvPr id="4" name="Picture 3" descr="A screenshot of a computer&#10;&#10;Description automatically generated">
            <a:extLst>
              <a:ext uri="{FF2B5EF4-FFF2-40B4-BE49-F238E27FC236}">
                <a16:creationId xmlns:a16="http://schemas.microsoft.com/office/drawing/2014/main" id="{AB3C165B-8399-62EE-A9CE-524895671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276" y="1020711"/>
            <a:ext cx="6194322" cy="5467053"/>
          </a:xfrm>
          <a:prstGeom prst="rect">
            <a:avLst/>
          </a:prstGeom>
        </p:spPr>
      </p:pic>
    </p:spTree>
    <p:extLst>
      <p:ext uri="{BB962C8B-B14F-4D97-AF65-F5344CB8AC3E}">
        <p14:creationId xmlns:p14="http://schemas.microsoft.com/office/powerpoint/2010/main" val="25726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B2AA-6D18-2109-671E-EC2D853717AC}"/>
              </a:ext>
            </a:extLst>
          </p:cNvPr>
          <p:cNvSpPr>
            <a:spLocks noGrp="1"/>
          </p:cNvSpPr>
          <p:nvPr>
            <p:ph type="title"/>
          </p:nvPr>
        </p:nvSpPr>
        <p:spPr>
          <a:xfrm>
            <a:off x="1141412" y="453470"/>
            <a:ext cx="9905998" cy="679340"/>
          </a:xfrm>
          <a:effectLst>
            <a:outerShdw blurRad="50800" dist="38100" dir="2700000" algn="tl" rotWithShape="0">
              <a:prstClr val="black">
                <a:alpha val="40000"/>
              </a:prstClr>
            </a:outerShdw>
          </a:effectLst>
        </p:spPr>
        <p:txBody>
          <a:bodyPr/>
          <a:lstStyle/>
          <a:p>
            <a:r>
              <a:rPr lang="en-US" dirty="0">
                <a:solidFill>
                  <a:schemeClr val="tx1">
                    <a:lumMod val="75000"/>
                  </a:schemeClr>
                </a:solidFill>
              </a:rPr>
              <a:t>Linux Careers and Course Finals</a:t>
            </a:r>
          </a:p>
        </p:txBody>
      </p:sp>
      <p:sp>
        <p:nvSpPr>
          <p:cNvPr id="3" name="Content Placeholder 2">
            <a:extLst>
              <a:ext uri="{FF2B5EF4-FFF2-40B4-BE49-F238E27FC236}">
                <a16:creationId xmlns:a16="http://schemas.microsoft.com/office/drawing/2014/main" id="{0C1717B2-2D97-24D7-7649-F9C8D5CF340D}"/>
              </a:ext>
            </a:extLst>
          </p:cNvPr>
          <p:cNvSpPr>
            <a:spLocks noGrp="1"/>
          </p:cNvSpPr>
          <p:nvPr>
            <p:ph idx="1"/>
          </p:nvPr>
        </p:nvSpPr>
        <p:spPr>
          <a:xfrm>
            <a:off x="2005780" y="1598119"/>
            <a:ext cx="9041630" cy="3885841"/>
          </a:xfrm>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US" sz="2400" dirty="0">
                <a:solidFill>
                  <a:schemeClr val="tx1">
                    <a:lumMod val="75000"/>
                  </a:schemeClr>
                </a:solidFill>
              </a:rPr>
              <a:t>In week 7 we discussed how the knowledge gained through this course and how the </a:t>
            </a:r>
            <a:r>
              <a:rPr lang="en-US" sz="2400" dirty="0" err="1">
                <a:solidFill>
                  <a:schemeClr val="tx1">
                    <a:lumMod val="75000"/>
                  </a:schemeClr>
                </a:solidFill>
              </a:rPr>
              <a:t>COMPTia</a:t>
            </a:r>
            <a:r>
              <a:rPr lang="en-US" sz="2400" dirty="0">
                <a:solidFill>
                  <a:schemeClr val="tx1">
                    <a:lumMod val="75000"/>
                  </a:schemeClr>
                </a:solidFill>
              </a:rPr>
              <a:t> Linux+ Certification will help in finding, maintaining and advancing in our selected careers. We watched </a:t>
            </a:r>
            <a:r>
              <a:rPr lang="en-US" sz="2400" dirty="0" err="1">
                <a:solidFill>
                  <a:schemeClr val="tx1">
                    <a:lumMod val="75000"/>
                  </a:schemeClr>
                </a:solidFill>
              </a:rPr>
              <a:t>ITProTV</a:t>
            </a:r>
            <a:r>
              <a:rPr lang="en-US" sz="2400" dirty="0">
                <a:solidFill>
                  <a:schemeClr val="tx1">
                    <a:lumMod val="75000"/>
                  </a:schemeClr>
                </a:solidFill>
              </a:rPr>
              <a:t> videos on Linux+ Certification and took a practice Linux+ Certification exam.</a:t>
            </a:r>
          </a:p>
          <a:p>
            <a:pPr marL="0" indent="0">
              <a:buNone/>
            </a:pPr>
            <a:endParaRPr lang="en-US" dirty="0">
              <a:solidFill>
                <a:schemeClr val="tx1">
                  <a:lumMod val="75000"/>
                </a:schemeClr>
              </a:solidFill>
            </a:endParaRPr>
          </a:p>
          <a:p>
            <a:pPr marL="0" indent="0">
              <a:buNone/>
            </a:pPr>
            <a:endParaRPr lang="en-US" dirty="0">
              <a:solidFill>
                <a:schemeClr val="tx1">
                  <a:lumMod val="75000"/>
                </a:schemeClr>
              </a:solidFill>
            </a:endParaRPr>
          </a:p>
          <a:p>
            <a:pPr marL="0" indent="0">
              <a:buNone/>
            </a:pPr>
            <a:endParaRPr lang="en-US" dirty="0">
              <a:solidFill>
                <a:schemeClr val="tx1">
                  <a:lumMod val="75000"/>
                </a:schemeClr>
              </a:solidFill>
            </a:endParaRPr>
          </a:p>
          <a:p>
            <a:pPr marL="0" indent="0">
              <a:buNone/>
            </a:pPr>
            <a:r>
              <a:rPr lang="en-US" sz="2400" dirty="0">
                <a:solidFill>
                  <a:schemeClr val="tx1">
                    <a:lumMod val="75000"/>
                  </a:schemeClr>
                </a:solidFill>
              </a:rPr>
              <a:t>In week 8 we prepared this presentation, uploaded it to our portfolio, and continued to watch the </a:t>
            </a:r>
            <a:r>
              <a:rPr lang="en-US" sz="2400" dirty="0" err="1">
                <a:solidFill>
                  <a:schemeClr val="tx1">
                    <a:lumMod val="75000"/>
                  </a:schemeClr>
                </a:solidFill>
              </a:rPr>
              <a:t>ITProTV</a:t>
            </a:r>
            <a:r>
              <a:rPr lang="en-US" sz="2400" dirty="0">
                <a:solidFill>
                  <a:schemeClr val="tx1">
                    <a:lumMod val="75000"/>
                  </a:schemeClr>
                </a:solidFill>
              </a:rPr>
              <a:t> videos. </a:t>
            </a:r>
            <a:endParaRPr lang="en-US" dirty="0">
              <a:solidFill>
                <a:schemeClr val="tx1">
                  <a:lumMod val="75000"/>
                </a:schemeClr>
              </a:solidFill>
            </a:endParaRPr>
          </a:p>
        </p:txBody>
      </p:sp>
      <p:sp>
        <p:nvSpPr>
          <p:cNvPr id="7" name="Title 1">
            <a:extLst>
              <a:ext uri="{FF2B5EF4-FFF2-40B4-BE49-F238E27FC236}">
                <a16:creationId xmlns:a16="http://schemas.microsoft.com/office/drawing/2014/main" id="{606FB4E7-B363-BC01-284D-8C76B8AE6385}"/>
              </a:ext>
            </a:extLst>
          </p:cNvPr>
          <p:cNvSpPr txBox="1">
            <a:spLocks/>
          </p:cNvSpPr>
          <p:nvPr/>
        </p:nvSpPr>
        <p:spPr>
          <a:xfrm>
            <a:off x="1141413" y="1233570"/>
            <a:ext cx="9905998" cy="36454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US" dirty="0">
                <a:solidFill>
                  <a:schemeClr val="tx1">
                    <a:lumMod val="75000"/>
                  </a:schemeClr>
                </a:solidFill>
              </a:rPr>
              <a:t>Week 7</a:t>
            </a:r>
          </a:p>
        </p:txBody>
      </p:sp>
      <p:sp>
        <p:nvSpPr>
          <p:cNvPr id="4" name="Title 1">
            <a:extLst>
              <a:ext uri="{FF2B5EF4-FFF2-40B4-BE49-F238E27FC236}">
                <a16:creationId xmlns:a16="http://schemas.microsoft.com/office/drawing/2014/main" id="{FD71CEDA-6F2F-5454-866E-3047DA24888B}"/>
              </a:ext>
            </a:extLst>
          </p:cNvPr>
          <p:cNvSpPr txBox="1">
            <a:spLocks/>
          </p:cNvSpPr>
          <p:nvPr/>
        </p:nvSpPr>
        <p:spPr>
          <a:xfrm>
            <a:off x="1141412" y="4099674"/>
            <a:ext cx="9905998" cy="36454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US" dirty="0">
                <a:solidFill>
                  <a:schemeClr val="tx1">
                    <a:lumMod val="75000"/>
                  </a:schemeClr>
                </a:solidFill>
              </a:rPr>
              <a:t>Week 8</a:t>
            </a:r>
          </a:p>
        </p:txBody>
      </p:sp>
    </p:spTree>
    <p:extLst>
      <p:ext uri="{BB962C8B-B14F-4D97-AF65-F5344CB8AC3E}">
        <p14:creationId xmlns:p14="http://schemas.microsoft.com/office/powerpoint/2010/main" val="107052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B2AA-6D18-2109-671E-EC2D853717AC}"/>
              </a:ext>
            </a:extLst>
          </p:cNvPr>
          <p:cNvSpPr>
            <a:spLocks noGrp="1"/>
          </p:cNvSpPr>
          <p:nvPr>
            <p:ph type="title"/>
          </p:nvPr>
        </p:nvSpPr>
        <p:spPr>
          <a:xfrm>
            <a:off x="1141413" y="618518"/>
            <a:ext cx="9905998" cy="797327"/>
          </a:xfrm>
          <a:effectLst>
            <a:outerShdw blurRad="50800" dist="38100" dir="2700000" algn="tl" rotWithShape="0">
              <a:prstClr val="black">
                <a:alpha val="40000"/>
              </a:prstClr>
            </a:outerShdw>
          </a:effectLst>
        </p:spPr>
        <p:txBody>
          <a:bodyPr>
            <a:normAutofit/>
          </a:bodyPr>
          <a:lstStyle/>
          <a:p>
            <a:r>
              <a:rPr lang="en-US" dirty="0">
                <a:solidFill>
                  <a:schemeClr val="tx1">
                    <a:lumMod val="75000"/>
                  </a:schemeClr>
                </a:solidFill>
              </a:rPr>
              <a:t>Introduction to CEIS106</a:t>
            </a:r>
          </a:p>
        </p:txBody>
      </p:sp>
      <p:sp>
        <p:nvSpPr>
          <p:cNvPr id="3" name="Content Placeholder 2">
            <a:extLst>
              <a:ext uri="{FF2B5EF4-FFF2-40B4-BE49-F238E27FC236}">
                <a16:creationId xmlns:a16="http://schemas.microsoft.com/office/drawing/2014/main" id="{0C1717B2-2D97-24D7-7649-F9C8D5CF340D}"/>
              </a:ext>
            </a:extLst>
          </p:cNvPr>
          <p:cNvSpPr>
            <a:spLocks noGrp="1"/>
          </p:cNvSpPr>
          <p:nvPr>
            <p:ph idx="1"/>
          </p:nvPr>
        </p:nvSpPr>
        <p:spPr>
          <a:xfrm>
            <a:off x="1887793" y="1951862"/>
            <a:ext cx="9159617" cy="4287620"/>
          </a:xfrm>
          <a:effectLst>
            <a:outerShdw blurRad="50800" dist="38100" dir="2700000" algn="tl" rotWithShape="0">
              <a:prstClr val="black">
                <a:alpha val="40000"/>
              </a:prstClr>
            </a:outerShdw>
          </a:effectLst>
        </p:spPr>
        <p:txBody>
          <a:bodyPr>
            <a:normAutofit/>
          </a:bodyPr>
          <a:lstStyle/>
          <a:p>
            <a:pPr marL="0" indent="0">
              <a:buNone/>
            </a:pPr>
            <a:r>
              <a:rPr lang="en-US" dirty="0">
                <a:solidFill>
                  <a:schemeClr val="tx1">
                    <a:lumMod val="75000"/>
                  </a:schemeClr>
                </a:solidFill>
              </a:rPr>
              <a:t>CEIS106 (Introduction to Operating Systems) is more Linux+ Certification training and prep for the </a:t>
            </a:r>
            <a:r>
              <a:rPr lang="en-US" dirty="0" err="1">
                <a:solidFill>
                  <a:schemeClr val="tx1">
                    <a:lumMod val="75000"/>
                  </a:schemeClr>
                </a:solidFill>
              </a:rPr>
              <a:t>COMPTia</a:t>
            </a:r>
            <a:r>
              <a:rPr lang="en-US" dirty="0">
                <a:solidFill>
                  <a:schemeClr val="tx1">
                    <a:lumMod val="75000"/>
                  </a:schemeClr>
                </a:solidFill>
              </a:rPr>
              <a:t> Linux+ Certification. I think this is fitting as most people use Windows on their home computers and may not have any experience in anything else. I have never used a Mac much, but I understand it’s UNIX derived. In this presentation we learn how to use the Linux operating system and prepare for the Linux+ Certification test from </a:t>
            </a:r>
            <a:r>
              <a:rPr lang="en-US" dirty="0" err="1">
                <a:solidFill>
                  <a:schemeClr val="tx1">
                    <a:lumMod val="75000"/>
                  </a:schemeClr>
                </a:solidFill>
              </a:rPr>
              <a:t>COMPTia</a:t>
            </a:r>
            <a:r>
              <a:rPr lang="en-US" dirty="0">
                <a:solidFill>
                  <a:schemeClr val="tx1">
                    <a:lumMod val="75000"/>
                  </a:schemeClr>
                </a:solidFill>
              </a:rPr>
              <a:t>.</a:t>
            </a:r>
          </a:p>
          <a:p>
            <a:pPr marL="0" indent="0">
              <a:buNone/>
            </a:pPr>
            <a:endParaRPr lang="en-US" dirty="0">
              <a:solidFill>
                <a:schemeClr val="tx1">
                  <a:lumMod val="75000"/>
                </a:schemeClr>
              </a:solidFill>
            </a:endParaRPr>
          </a:p>
        </p:txBody>
      </p:sp>
    </p:spTree>
    <p:extLst>
      <p:ext uri="{BB962C8B-B14F-4D97-AF65-F5344CB8AC3E}">
        <p14:creationId xmlns:p14="http://schemas.microsoft.com/office/powerpoint/2010/main" val="986628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B2AA-6D18-2109-671E-EC2D853717AC}"/>
              </a:ext>
            </a:extLst>
          </p:cNvPr>
          <p:cNvSpPr>
            <a:spLocks noGrp="1"/>
          </p:cNvSpPr>
          <p:nvPr>
            <p:ph type="title"/>
          </p:nvPr>
        </p:nvSpPr>
        <p:spPr>
          <a:xfrm>
            <a:off x="1141412" y="453470"/>
            <a:ext cx="9905998" cy="679340"/>
          </a:xfrm>
          <a:effectLst>
            <a:outerShdw blurRad="50800" dist="38100" dir="2700000" algn="tl" rotWithShape="0">
              <a:prstClr val="black">
                <a:alpha val="40000"/>
              </a:prstClr>
            </a:outerShdw>
          </a:effectLst>
        </p:spPr>
        <p:txBody>
          <a:bodyPr/>
          <a:lstStyle/>
          <a:p>
            <a:r>
              <a:rPr lang="en-US" dirty="0">
                <a:solidFill>
                  <a:schemeClr val="tx1">
                    <a:lumMod val="75000"/>
                  </a:schemeClr>
                </a:solidFill>
              </a:rPr>
              <a:t>Challenges I Faced In This Course</a:t>
            </a:r>
          </a:p>
        </p:txBody>
      </p:sp>
      <p:sp>
        <p:nvSpPr>
          <p:cNvPr id="3" name="Content Placeholder 2">
            <a:extLst>
              <a:ext uri="{FF2B5EF4-FFF2-40B4-BE49-F238E27FC236}">
                <a16:creationId xmlns:a16="http://schemas.microsoft.com/office/drawing/2014/main" id="{0C1717B2-2D97-24D7-7649-F9C8D5CF340D}"/>
              </a:ext>
            </a:extLst>
          </p:cNvPr>
          <p:cNvSpPr>
            <a:spLocks noGrp="1"/>
          </p:cNvSpPr>
          <p:nvPr>
            <p:ph idx="1"/>
          </p:nvPr>
        </p:nvSpPr>
        <p:spPr>
          <a:xfrm>
            <a:off x="1976283" y="1526817"/>
            <a:ext cx="9071127" cy="4180809"/>
          </a:xfrm>
          <a:effectLst>
            <a:outerShdw blurRad="50800" dist="38100" dir="2700000" algn="tl" rotWithShape="0">
              <a:prstClr val="black">
                <a:alpha val="40000"/>
              </a:prstClr>
            </a:outerShdw>
          </a:effectLst>
        </p:spPr>
        <p:txBody>
          <a:bodyPr>
            <a:normAutofit/>
          </a:bodyPr>
          <a:lstStyle/>
          <a:p>
            <a:pPr marL="0" indent="0">
              <a:buNone/>
            </a:pPr>
            <a:r>
              <a:rPr lang="en-US" dirty="0">
                <a:solidFill>
                  <a:schemeClr val="tx1">
                    <a:lumMod val="75000"/>
                  </a:schemeClr>
                </a:solidFill>
              </a:rPr>
              <a:t>The only challenges I faced were because of being out of practice or difference in Linux “Flavor”. I am a fan of Debian and it’s offspring, nano over vi, KDE never gnome. I realize my preference might not be what my potential employer uses and therefore I need to know how and what the major distributions handle differently.</a:t>
            </a:r>
          </a:p>
        </p:txBody>
      </p:sp>
    </p:spTree>
    <p:extLst>
      <p:ext uri="{BB962C8B-B14F-4D97-AF65-F5344CB8AC3E}">
        <p14:creationId xmlns:p14="http://schemas.microsoft.com/office/powerpoint/2010/main" val="2565499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B2AA-6D18-2109-671E-EC2D853717AC}"/>
              </a:ext>
            </a:extLst>
          </p:cNvPr>
          <p:cNvSpPr>
            <a:spLocks noGrp="1"/>
          </p:cNvSpPr>
          <p:nvPr>
            <p:ph type="title"/>
          </p:nvPr>
        </p:nvSpPr>
        <p:spPr>
          <a:xfrm>
            <a:off x="1141412" y="453470"/>
            <a:ext cx="9905998" cy="679340"/>
          </a:xfrm>
          <a:effectLst>
            <a:outerShdw blurRad="50800" dist="38100" dir="2700000" algn="tl" rotWithShape="0">
              <a:prstClr val="black">
                <a:alpha val="40000"/>
              </a:prstClr>
            </a:outerShdw>
          </a:effectLst>
        </p:spPr>
        <p:txBody>
          <a:bodyPr/>
          <a:lstStyle/>
          <a:p>
            <a:r>
              <a:rPr lang="en-US" dirty="0">
                <a:solidFill>
                  <a:schemeClr val="tx1">
                    <a:lumMod val="75000"/>
                  </a:schemeClr>
                </a:solidFill>
              </a:rPr>
              <a:t>How Linux Can Advance My Career </a:t>
            </a:r>
          </a:p>
        </p:txBody>
      </p:sp>
      <p:sp>
        <p:nvSpPr>
          <p:cNvPr id="3" name="Content Placeholder 2">
            <a:extLst>
              <a:ext uri="{FF2B5EF4-FFF2-40B4-BE49-F238E27FC236}">
                <a16:creationId xmlns:a16="http://schemas.microsoft.com/office/drawing/2014/main" id="{0C1717B2-2D97-24D7-7649-F9C8D5CF340D}"/>
              </a:ext>
            </a:extLst>
          </p:cNvPr>
          <p:cNvSpPr>
            <a:spLocks noGrp="1"/>
          </p:cNvSpPr>
          <p:nvPr>
            <p:ph idx="1"/>
          </p:nvPr>
        </p:nvSpPr>
        <p:spPr>
          <a:xfrm>
            <a:off x="1976283" y="1416204"/>
            <a:ext cx="9071127" cy="2012796"/>
          </a:xfrm>
          <a:effectLst>
            <a:outerShdw blurRad="50800" dist="38100" dir="2700000" algn="tl" rotWithShape="0">
              <a:prstClr val="black">
                <a:alpha val="40000"/>
              </a:prstClr>
            </a:outerShdw>
          </a:effectLst>
        </p:spPr>
        <p:txBody>
          <a:bodyPr>
            <a:normAutofit/>
          </a:bodyPr>
          <a:lstStyle/>
          <a:p>
            <a:pPr marL="0" indent="0">
              <a:buNone/>
            </a:pPr>
            <a:r>
              <a:rPr lang="en-US" dirty="0">
                <a:solidFill>
                  <a:schemeClr val="tx1">
                    <a:lumMod val="75000"/>
                  </a:schemeClr>
                </a:solidFill>
              </a:rPr>
              <a:t>Having the </a:t>
            </a:r>
            <a:r>
              <a:rPr lang="en-US" dirty="0" err="1">
                <a:solidFill>
                  <a:schemeClr val="tx1">
                    <a:lumMod val="75000"/>
                  </a:schemeClr>
                </a:solidFill>
              </a:rPr>
              <a:t>COMPTia</a:t>
            </a:r>
            <a:r>
              <a:rPr lang="en-US" dirty="0">
                <a:solidFill>
                  <a:schemeClr val="tx1">
                    <a:lumMod val="75000"/>
                  </a:schemeClr>
                </a:solidFill>
              </a:rPr>
              <a:t> Linux+ Certification listed on my resume will push my resume up the list. This opens many opportunities for success and helps get my “foot in the door.” </a:t>
            </a:r>
          </a:p>
        </p:txBody>
      </p:sp>
      <p:sp>
        <p:nvSpPr>
          <p:cNvPr id="6" name="TextBox 5">
            <a:extLst>
              <a:ext uri="{FF2B5EF4-FFF2-40B4-BE49-F238E27FC236}">
                <a16:creationId xmlns:a16="http://schemas.microsoft.com/office/drawing/2014/main" id="{7B9AC7A2-3BB5-39C3-E21E-DD36BA6F7878}"/>
              </a:ext>
            </a:extLst>
          </p:cNvPr>
          <p:cNvSpPr txBox="1"/>
          <p:nvPr/>
        </p:nvSpPr>
        <p:spPr>
          <a:xfrm>
            <a:off x="4004043" y="3595137"/>
            <a:ext cx="4180735" cy="1846659"/>
          </a:xfrm>
          <a:prstGeom prst="rect">
            <a:avLst/>
          </a:prstGeom>
          <a:noFill/>
          <a:effectLst>
            <a:outerShdw blurRad="50800" dist="38100" dir="2700000" algn="tl" rotWithShape="0">
              <a:prstClr val="black">
                <a:alpha val="40000"/>
              </a:prstClr>
            </a:outerShdw>
          </a:effectLst>
        </p:spPr>
        <p:txBody>
          <a:bodyPr wrap="square">
            <a:spAutoFit/>
          </a:bodyPr>
          <a:lstStyle/>
          <a:p>
            <a:pPr marL="0" indent="0">
              <a:buNone/>
            </a:pPr>
            <a:r>
              <a:rPr lang="en-US" sz="2400" dirty="0">
                <a:solidFill>
                  <a:schemeClr val="tx1">
                    <a:lumMod val="75000"/>
                  </a:schemeClr>
                </a:solidFill>
              </a:rPr>
              <a:t>A few job titles are:</a:t>
            </a:r>
          </a:p>
          <a:p>
            <a:pPr marL="0" indent="0">
              <a:buNone/>
            </a:pPr>
            <a:endParaRPr lang="en-US" dirty="0">
              <a:solidFill>
                <a:schemeClr val="tx1">
                  <a:lumMod val="75000"/>
                </a:schemeClr>
              </a:solidFill>
            </a:endParaRPr>
          </a:p>
          <a:p>
            <a:pPr>
              <a:buFont typeface="Wingdings" panose="05000000000000000000" pitchFamily="2" charset="2"/>
              <a:buChar char="q"/>
            </a:pPr>
            <a:r>
              <a:rPr lang="en-US" sz="2400" dirty="0">
                <a:solidFill>
                  <a:schemeClr val="tx1">
                    <a:lumMod val="75000"/>
                  </a:schemeClr>
                </a:solidFill>
              </a:rPr>
              <a:t> Linux Systems Administrator</a:t>
            </a:r>
          </a:p>
          <a:p>
            <a:pPr>
              <a:buFont typeface="Wingdings" panose="05000000000000000000" pitchFamily="2" charset="2"/>
              <a:buChar char="q"/>
            </a:pPr>
            <a:r>
              <a:rPr lang="en-US" sz="2400" dirty="0">
                <a:solidFill>
                  <a:schemeClr val="tx1">
                    <a:lumMod val="75000"/>
                  </a:schemeClr>
                </a:solidFill>
              </a:rPr>
              <a:t> Penetration Tester</a:t>
            </a:r>
          </a:p>
          <a:p>
            <a:pPr>
              <a:buFont typeface="Wingdings" panose="05000000000000000000" pitchFamily="2" charset="2"/>
              <a:buChar char="q"/>
            </a:pPr>
            <a:r>
              <a:rPr lang="en-US" sz="2400" dirty="0">
                <a:solidFill>
                  <a:schemeClr val="tx1">
                    <a:lumMod val="75000"/>
                  </a:schemeClr>
                </a:solidFill>
              </a:rPr>
              <a:t> Computer Forensics Specialist</a:t>
            </a:r>
          </a:p>
        </p:txBody>
      </p:sp>
    </p:spTree>
    <p:extLst>
      <p:ext uri="{BB962C8B-B14F-4D97-AF65-F5344CB8AC3E}">
        <p14:creationId xmlns:p14="http://schemas.microsoft.com/office/powerpoint/2010/main" val="1498194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B2AA-6D18-2109-671E-EC2D853717AC}"/>
              </a:ext>
            </a:extLst>
          </p:cNvPr>
          <p:cNvSpPr>
            <a:spLocks noGrp="1"/>
          </p:cNvSpPr>
          <p:nvPr>
            <p:ph type="title"/>
          </p:nvPr>
        </p:nvSpPr>
        <p:spPr>
          <a:xfrm>
            <a:off x="1141412" y="453470"/>
            <a:ext cx="9905998" cy="679340"/>
          </a:xfrm>
          <a:effectLst>
            <a:outerShdw blurRad="50800" dist="38100" dir="2700000" algn="tl" rotWithShape="0">
              <a:prstClr val="black">
                <a:alpha val="40000"/>
              </a:prstClr>
            </a:outerShdw>
          </a:effectLst>
        </p:spPr>
        <p:txBody>
          <a:bodyPr/>
          <a:lstStyle/>
          <a:p>
            <a:r>
              <a:rPr lang="en-US" dirty="0">
                <a:solidFill>
                  <a:schemeClr val="tx1">
                    <a:lumMod val="75000"/>
                  </a:schemeClr>
                </a:solidFill>
              </a:rPr>
              <a:t>Conclusion</a:t>
            </a:r>
          </a:p>
        </p:txBody>
      </p:sp>
      <p:sp>
        <p:nvSpPr>
          <p:cNvPr id="3" name="Content Placeholder 2">
            <a:extLst>
              <a:ext uri="{FF2B5EF4-FFF2-40B4-BE49-F238E27FC236}">
                <a16:creationId xmlns:a16="http://schemas.microsoft.com/office/drawing/2014/main" id="{0C1717B2-2D97-24D7-7649-F9C8D5CF340D}"/>
              </a:ext>
            </a:extLst>
          </p:cNvPr>
          <p:cNvSpPr>
            <a:spLocks noGrp="1"/>
          </p:cNvSpPr>
          <p:nvPr>
            <p:ph idx="1"/>
          </p:nvPr>
        </p:nvSpPr>
        <p:spPr>
          <a:xfrm>
            <a:off x="2138516" y="1290843"/>
            <a:ext cx="8908895" cy="3295906"/>
          </a:xfrm>
          <a:effectLst>
            <a:outerShdw blurRad="50800" dist="38100" dir="2700000" algn="tl" rotWithShape="0">
              <a:prstClr val="black">
                <a:alpha val="40000"/>
              </a:prstClr>
            </a:outerShdw>
          </a:effectLst>
        </p:spPr>
        <p:txBody>
          <a:bodyPr>
            <a:normAutofit/>
          </a:bodyPr>
          <a:lstStyle/>
          <a:p>
            <a:pPr marL="0" indent="0">
              <a:buNone/>
            </a:pPr>
            <a:r>
              <a:rPr lang="en-US" sz="2400" dirty="0">
                <a:solidFill>
                  <a:schemeClr val="tx1">
                    <a:lumMod val="75000"/>
                  </a:schemeClr>
                </a:solidFill>
              </a:rPr>
              <a:t>I have used Linux off and on for many years now, however I still learned things in the class that I didn’t know. There were many things that I already knew as well. </a:t>
            </a:r>
            <a:r>
              <a:rPr lang="en-US" dirty="0">
                <a:solidFill>
                  <a:schemeClr val="tx1">
                    <a:lumMod val="75000"/>
                  </a:schemeClr>
                </a:solidFill>
              </a:rPr>
              <a:t>I feel this was a great refresh course for me as I had recently installed Linux on an older laptop just to play around with and drug out some older computers that needed updating. Passing the certification will be the confirmation to myself that I know what I am doing.</a:t>
            </a:r>
          </a:p>
        </p:txBody>
      </p:sp>
      <p:sp>
        <p:nvSpPr>
          <p:cNvPr id="4" name="TextBox 3">
            <a:extLst>
              <a:ext uri="{FF2B5EF4-FFF2-40B4-BE49-F238E27FC236}">
                <a16:creationId xmlns:a16="http://schemas.microsoft.com/office/drawing/2014/main" id="{3AEE483F-C038-4164-F96F-A553874A31F1}"/>
              </a:ext>
            </a:extLst>
          </p:cNvPr>
          <p:cNvSpPr txBox="1"/>
          <p:nvPr/>
        </p:nvSpPr>
        <p:spPr>
          <a:xfrm>
            <a:off x="3048001" y="5797415"/>
            <a:ext cx="7005483"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chemeClr val="tx1">
                    <a:lumMod val="75000"/>
                  </a:schemeClr>
                </a:solidFill>
              </a:rPr>
              <a:t>Thank you for checking out my project, I hope you enjoyed it. </a:t>
            </a:r>
          </a:p>
          <a:p>
            <a:pPr algn="r"/>
            <a:r>
              <a:rPr lang="en-US" dirty="0">
                <a:solidFill>
                  <a:schemeClr val="tx1">
                    <a:lumMod val="75000"/>
                  </a:schemeClr>
                </a:solidFill>
              </a:rPr>
              <a:t>-- Nicholas Allen</a:t>
            </a:r>
          </a:p>
        </p:txBody>
      </p:sp>
    </p:spTree>
    <p:extLst>
      <p:ext uri="{BB962C8B-B14F-4D97-AF65-F5344CB8AC3E}">
        <p14:creationId xmlns:p14="http://schemas.microsoft.com/office/powerpoint/2010/main" val="90753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B2AA-6D18-2109-671E-EC2D853717AC}"/>
              </a:ext>
            </a:extLst>
          </p:cNvPr>
          <p:cNvSpPr>
            <a:spLocks noGrp="1"/>
          </p:cNvSpPr>
          <p:nvPr>
            <p:ph type="title"/>
          </p:nvPr>
        </p:nvSpPr>
        <p:spPr>
          <a:xfrm>
            <a:off x="1141413" y="618518"/>
            <a:ext cx="9905998" cy="797327"/>
          </a:xfrm>
          <a:effectLst>
            <a:outerShdw blurRad="50800" dist="38100" dir="2700000" algn="tl" rotWithShape="0">
              <a:prstClr val="black">
                <a:alpha val="40000"/>
              </a:prstClr>
            </a:outerShdw>
          </a:effectLst>
        </p:spPr>
        <p:txBody>
          <a:bodyPr>
            <a:normAutofit/>
          </a:bodyPr>
          <a:lstStyle/>
          <a:p>
            <a:r>
              <a:rPr lang="en-US" dirty="0">
                <a:solidFill>
                  <a:schemeClr val="tx1">
                    <a:lumMod val="75000"/>
                  </a:schemeClr>
                </a:solidFill>
              </a:rPr>
              <a:t>Introduction to Linux</a:t>
            </a:r>
          </a:p>
        </p:txBody>
      </p:sp>
      <p:sp>
        <p:nvSpPr>
          <p:cNvPr id="3" name="Content Placeholder 2">
            <a:extLst>
              <a:ext uri="{FF2B5EF4-FFF2-40B4-BE49-F238E27FC236}">
                <a16:creationId xmlns:a16="http://schemas.microsoft.com/office/drawing/2014/main" id="{0C1717B2-2D97-24D7-7649-F9C8D5CF340D}"/>
              </a:ext>
            </a:extLst>
          </p:cNvPr>
          <p:cNvSpPr>
            <a:spLocks noGrp="1"/>
          </p:cNvSpPr>
          <p:nvPr>
            <p:ph idx="1"/>
          </p:nvPr>
        </p:nvSpPr>
        <p:spPr>
          <a:xfrm>
            <a:off x="1917290" y="1951862"/>
            <a:ext cx="9130121" cy="4287620"/>
          </a:xfrm>
          <a:effectLst>
            <a:outerShdw blurRad="50800" dist="38100" dir="2700000" algn="tl" rotWithShape="0">
              <a:prstClr val="black">
                <a:alpha val="40000"/>
              </a:prstClr>
            </a:outerShdw>
          </a:effectLst>
        </p:spPr>
        <p:txBody>
          <a:bodyPr>
            <a:normAutofit/>
          </a:bodyPr>
          <a:lstStyle/>
          <a:p>
            <a:pPr marL="0" indent="0">
              <a:buNone/>
            </a:pPr>
            <a:r>
              <a:rPr lang="en-US" dirty="0">
                <a:solidFill>
                  <a:schemeClr val="tx1">
                    <a:lumMod val="75000"/>
                  </a:schemeClr>
                </a:solidFill>
              </a:rPr>
              <a:t>In week 1 we learned about the different types of programs a computer executes, applications and operating systems, and focused down on the operating systems. We learned Linux history and the advantages of using Open-Source Software over closed source software as well as the install process for the Linux operating system.</a:t>
            </a:r>
          </a:p>
        </p:txBody>
      </p:sp>
      <p:sp>
        <p:nvSpPr>
          <p:cNvPr id="6" name="Title 1">
            <a:extLst>
              <a:ext uri="{FF2B5EF4-FFF2-40B4-BE49-F238E27FC236}">
                <a16:creationId xmlns:a16="http://schemas.microsoft.com/office/drawing/2014/main" id="{47B2609D-1420-04FC-B515-05DEFA622C09}"/>
              </a:ext>
            </a:extLst>
          </p:cNvPr>
          <p:cNvSpPr txBox="1">
            <a:spLocks/>
          </p:cNvSpPr>
          <p:nvPr/>
        </p:nvSpPr>
        <p:spPr>
          <a:xfrm>
            <a:off x="1141413" y="1233570"/>
            <a:ext cx="9905998" cy="36454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US" dirty="0">
                <a:solidFill>
                  <a:schemeClr val="tx1">
                    <a:lumMod val="75000"/>
                  </a:schemeClr>
                </a:solidFill>
              </a:rPr>
              <a:t>Week 1</a:t>
            </a:r>
          </a:p>
        </p:txBody>
      </p:sp>
    </p:spTree>
    <p:extLst>
      <p:ext uri="{BB962C8B-B14F-4D97-AF65-F5344CB8AC3E}">
        <p14:creationId xmlns:p14="http://schemas.microsoft.com/office/powerpoint/2010/main" val="313233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B2AA-6D18-2109-671E-EC2D853717AC}"/>
              </a:ext>
            </a:extLst>
          </p:cNvPr>
          <p:cNvSpPr>
            <a:spLocks noGrp="1"/>
          </p:cNvSpPr>
          <p:nvPr>
            <p:ph type="title"/>
          </p:nvPr>
        </p:nvSpPr>
        <p:spPr>
          <a:xfrm>
            <a:off x="1141412" y="453470"/>
            <a:ext cx="9905998" cy="679340"/>
          </a:xfrm>
          <a:effectLst>
            <a:outerShdw blurRad="50800" dist="38100" dir="2700000" algn="tl" rotWithShape="0">
              <a:prstClr val="black">
                <a:alpha val="40000"/>
              </a:prstClr>
            </a:outerShdw>
          </a:effectLst>
        </p:spPr>
        <p:txBody>
          <a:bodyPr/>
          <a:lstStyle/>
          <a:p>
            <a:r>
              <a:rPr lang="en-US" dirty="0">
                <a:solidFill>
                  <a:schemeClr val="tx1">
                    <a:lumMod val="75000"/>
                  </a:schemeClr>
                </a:solidFill>
              </a:rPr>
              <a:t>LINUX Filesystem Hierarchy</a:t>
            </a:r>
          </a:p>
        </p:txBody>
      </p:sp>
      <p:sp>
        <p:nvSpPr>
          <p:cNvPr id="3" name="Content Placeholder 2">
            <a:extLst>
              <a:ext uri="{FF2B5EF4-FFF2-40B4-BE49-F238E27FC236}">
                <a16:creationId xmlns:a16="http://schemas.microsoft.com/office/drawing/2014/main" id="{0C1717B2-2D97-24D7-7649-F9C8D5CF340D}"/>
              </a:ext>
            </a:extLst>
          </p:cNvPr>
          <p:cNvSpPr>
            <a:spLocks noGrp="1"/>
          </p:cNvSpPr>
          <p:nvPr>
            <p:ph idx="1"/>
          </p:nvPr>
        </p:nvSpPr>
        <p:spPr>
          <a:xfrm>
            <a:off x="1932039" y="2249487"/>
            <a:ext cx="9115372" cy="2352010"/>
          </a:xfrm>
          <a:effectLst>
            <a:outerShdw blurRad="50800" dist="38100" dir="2700000" algn="tl" rotWithShape="0">
              <a:prstClr val="black">
                <a:alpha val="40000"/>
              </a:prstClr>
            </a:outerShdw>
          </a:effectLst>
        </p:spPr>
        <p:txBody>
          <a:bodyPr/>
          <a:lstStyle/>
          <a:p>
            <a:pPr marL="0" indent="0">
              <a:buNone/>
            </a:pPr>
            <a:r>
              <a:rPr lang="en-US" sz="2400" dirty="0">
                <a:solidFill>
                  <a:schemeClr val="tx1">
                    <a:lumMod val="75000"/>
                  </a:schemeClr>
                </a:solidFill>
              </a:rPr>
              <a:t>In week 2 we learned about the Linux Bash (</a:t>
            </a:r>
            <a:r>
              <a:rPr lang="en-US" sz="2400" dirty="0" err="1">
                <a:solidFill>
                  <a:schemeClr val="tx1">
                    <a:lumMod val="75000"/>
                  </a:schemeClr>
                </a:solidFill>
              </a:rPr>
              <a:t>Bourne</a:t>
            </a:r>
            <a:r>
              <a:rPr lang="en-US" sz="2400" dirty="0">
                <a:solidFill>
                  <a:schemeClr val="tx1">
                    <a:lumMod val="75000"/>
                  </a:schemeClr>
                </a:solidFill>
              </a:rPr>
              <a:t> Again </a:t>
            </a:r>
            <a:r>
              <a:rPr lang="en-US" sz="2400" dirty="0" err="1">
                <a:solidFill>
                  <a:schemeClr val="tx1">
                    <a:lumMod val="75000"/>
                  </a:schemeClr>
                </a:solidFill>
              </a:rPr>
              <a:t>SHell</a:t>
            </a:r>
            <a:r>
              <a:rPr lang="en-US" sz="2400" dirty="0">
                <a:solidFill>
                  <a:schemeClr val="tx1">
                    <a:lumMod val="75000"/>
                  </a:schemeClr>
                </a:solidFill>
              </a:rPr>
              <a:t>) shell and how to navigate the Linux file structure. We learned how to change directories, search for </a:t>
            </a:r>
            <a:r>
              <a:rPr lang="en-US" dirty="0">
                <a:solidFill>
                  <a:schemeClr val="tx1">
                    <a:lumMod val="75000"/>
                  </a:schemeClr>
                </a:solidFill>
              </a:rPr>
              <a:t>files or folders, and </a:t>
            </a:r>
            <a:r>
              <a:rPr lang="en-US" sz="2400" dirty="0">
                <a:solidFill>
                  <a:schemeClr val="tx1">
                    <a:lumMod val="75000"/>
                  </a:schemeClr>
                </a:solidFill>
              </a:rPr>
              <a:t>manipulate files and directories including their permissions.</a:t>
            </a:r>
            <a:endParaRPr lang="en-US" dirty="0">
              <a:solidFill>
                <a:schemeClr val="tx1">
                  <a:lumMod val="75000"/>
                </a:schemeClr>
              </a:solidFill>
            </a:endParaRPr>
          </a:p>
        </p:txBody>
      </p:sp>
      <p:sp>
        <p:nvSpPr>
          <p:cNvPr id="6" name="TextBox 5">
            <a:extLst>
              <a:ext uri="{FF2B5EF4-FFF2-40B4-BE49-F238E27FC236}">
                <a16:creationId xmlns:a16="http://schemas.microsoft.com/office/drawing/2014/main" id="{5D040E19-7EA7-C963-3F2F-41D12E248D46}"/>
              </a:ext>
            </a:extLst>
          </p:cNvPr>
          <p:cNvSpPr txBox="1"/>
          <p:nvPr/>
        </p:nvSpPr>
        <p:spPr>
          <a:xfrm>
            <a:off x="1327355" y="5639317"/>
            <a:ext cx="6105832" cy="1200329"/>
          </a:xfrm>
          <a:prstGeom prst="rect">
            <a:avLst/>
          </a:prstGeom>
          <a:noFill/>
          <a:effectLst>
            <a:outerShdw blurRad="50800" dist="38100" dir="2700000" algn="tl" rotWithShape="0">
              <a:prstClr val="black">
                <a:alpha val="40000"/>
              </a:prstClr>
            </a:outerShdw>
          </a:effectLst>
        </p:spPr>
        <p:txBody>
          <a:bodyPr wrap="square">
            <a:spAutoFit/>
          </a:bodyPr>
          <a:lstStyle/>
          <a:p>
            <a:pPr>
              <a:buFont typeface="Wingdings" panose="05000000000000000000" pitchFamily="2" charset="2"/>
              <a:buChar char="q"/>
            </a:pPr>
            <a:r>
              <a:rPr lang="en-US" dirty="0">
                <a:solidFill>
                  <a:schemeClr val="tx1">
                    <a:lumMod val="75000"/>
                  </a:schemeClr>
                </a:solidFill>
                <a:hlinkClick r:id="rId2" action="ppaction://hlinksldjump">
                  <a:extLst>
                    <a:ext uri="{A12FA001-AC4F-418D-AE19-62706E023703}">
                      <ahyp:hlinkClr xmlns:ahyp="http://schemas.microsoft.com/office/drawing/2018/hyperlinkcolor" val="tx"/>
                    </a:ext>
                  </a:extLst>
                </a:hlinkClick>
              </a:rPr>
              <a:t> Navigate the File Structure (Questions)</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3" action="ppaction://hlinksldjump">
                  <a:extLst>
                    <a:ext uri="{A12FA001-AC4F-418D-AE19-62706E023703}">
                      <ahyp:hlinkClr xmlns:ahyp="http://schemas.microsoft.com/office/drawing/2018/hyperlinkcolor" val="tx"/>
                    </a:ext>
                  </a:extLst>
                </a:hlinkClick>
              </a:rPr>
              <a:t>Create Directories and Files (Screen Shot)</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4" action="ppaction://hlinksldjump">
                  <a:extLst>
                    <a:ext uri="{A12FA001-AC4F-418D-AE19-62706E023703}">
                      <ahyp:hlinkClr xmlns:ahyp="http://schemas.microsoft.com/office/drawing/2018/hyperlinkcolor" val="tx"/>
                    </a:ext>
                  </a:extLst>
                </a:hlinkClick>
              </a:rPr>
              <a:t>Copy and Remove Directories and Files (Screen Shot)</a:t>
            </a:r>
            <a:endParaRPr lang="en-US" dirty="0">
              <a:solidFill>
                <a:schemeClr val="tx1">
                  <a:lumMod val="75000"/>
                </a:schemeClr>
              </a:solidFill>
            </a:endParaRPr>
          </a:p>
          <a:p>
            <a:pPr>
              <a:buFont typeface="Wingdings" panose="05000000000000000000" pitchFamily="2" charset="2"/>
              <a:buChar char="q"/>
            </a:pPr>
            <a:r>
              <a:rPr lang="en-US" dirty="0">
                <a:solidFill>
                  <a:schemeClr val="tx1">
                    <a:lumMod val="75000"/>
                  </a:schemeClr>
                </a:solidFill>
              </a:rPr>
              <a:t> </a:t>
            </a:r>
            <a:r>
              <a:rPr lang="en-US" dirty="0">
                <a:solidFill>
                  <a:schemeClr val="tx1">
                    <a:lumMod val="75000"/>
                  </a:schemeClr>
                </a:solidFill>
                <a:hlinkClick r:id="rId5" action="ppaction://hlinksldjump">
                  <a:extLst>
                    <a:ext uri="{A12FA001-AC4F-418D-AE19-62706E023703}">
                      <ahyp:hlinkClr xmlns:ahyp="http://schemas.microsoft.com/office/drawing/2018/hyperlinkcolor" val="tx"/>
                    </a:ext>
                  </a:extLst>
                </a:hlinkClick>
              </a:rPr>
              <a:t>Locate Directories and Files (Screen Shot)</a:t>
            </a:r>
            <a:endParaRPr lang="en-US" dirty="0">
              <a:solidFill>
                <a:schemeClr val="tx1">
                  <a:lumMod val="75000"/>
                </a:schemeClr>
              </a:solidFill>
            </a:endParaRPr>
          </a:p>
        </p:txBody>
      </p:sp>
      <p:sp>
        <p:nvSpPr>
          <p:cNvPr id="7" name="Title 1">
            <a:extLst>
              <a:ext uri="{FF2B5EF4-FFF2-40B4-BE49-F238E27FC236}">
                <a16:creationId xmlns:a16="http://schemas.microsoft.com/office/drawing/2014/main" id="{606FB4E7-B363-BC01-284D-8C76B8AE6385}"/>
              </a:ext>
            </a:extLst>
          </p:cNvPr>
          <p:cNvSpPr txBox="1">
            <a:spLocks/>
          </p:cNvSpPr>
          <p:nvPr/>
        </p:nvSpPr>
        <p:spPr>
          <a:xfrm>
            <a:off x="1141413" y="1233570"/>
            <a:ext cx="9905998" cy="36454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US" dirty="0">
                <a:solidFill>
                  <a:schemeClr val="tx1">
                    <a:lumMod val="75000"/>
                  </a:schemeClr>
                </a:solidFill>
              </a:rPr>
              <a:t>Week 2</a:t>
            </a:r>
          </a:p>
        </p:txBody>
      </p:sp>
    </p:spTree>
    <p:extLst>
      <p:ext uri="{BB962C8B-B14F-4D97-AF65-F5344CB8AC3E}">
        <p14:creationId xmlns:p14="http://schemas.microsoft.com/office/powerpoint/2010/main" val="243856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93033" y="320381"/>
            <a:ext cx="8364889" cy="785949"/>
          </a:xfrm>
          <a:effectLst>
            <a:outerShdw blurRad="50800" dist="38100" dir="2700000" algn="tl" rotWithShape="0">
              <a:prstClr val="black">
                <a:alpha val="40000"/>
              </a:prstClr>
            </a:outerShdw>
          </a:effectLst>
        </p:spPr>
        <p:txBody>
          <a:bodyPr>
            <a:noAutofit/>
          </a:bodyPr>
          <a:lstStyle/>
          <a:p>
            <a:r>
              <a:rPr lang="en-US" sz="4000" dirty="0">
                <a:solidFill>
                  <a:schemeClr val="tx1">
                    <a:lumMod val="75000"/>
                  </a:schemeClr>
                </a:solidFill>
                <a:ea typeface="Times New Roman" panose="02020603050405020304" pitchFamily="18" charset="0"/>
              </a:rPr>
              <a:t>Navigate the Linux filesystem tree</a:t>
            </a:r>
            <a:endParaRPr lang="en-US" sz="4000" dirty="0">
              <a:solidFill>
                <a:schemeClr val="tx1">
                  <a:lumMod val="75000"/>
                </a:schemeClr>
              </a:solidFill>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53472" y="1448661"/>
            <a:ext cx="8685056" cy="4695983"/>
          </a:xfrm>
          <a:effectLst>
            <a:outerShdw blurRad="50800" dist="38100" dir="2700000" algn="tl" rotWithShape="0">
              <a:prstClr val="black">
                <a:alpha val="40000"/>
              </a:prstClr>
            </a:outerShdw>
          </a:effectLst>
        </p:spPr>
        <p:txBody>
          <a:bodyPr>
            <a:normAutofit/>
          </a:bodyPr>
          <a:lstStyle/>
          <a:p>
            <a:r>
              <a:rPr lang="en-US" sz="1800" dirty="0">
                <a:solidFill>
                  <a:schemeClr val="tx1">
                    <a:lumMod val="75000"/>
                  </a:schemeClr>
                </a:solidFill>
              </a:rPr>
              <a:t>1. What is the </a:t>
            </a:r>
            <a:r>
              <a:rPr lang="en-US" sz="1800" i="1" dirty="0" err="1">
                <a:solidFill>
                  <a:schemeClr val="tx1">
                    <a:lumMod val="75000"/>
                  </a:schemeClr>
                </a:solidFill>
              </a:rPr>
              <a:t>pwd</a:t>
            </a:r>
            <a:r>
              <a:rPr lang="en-US" sz="1800" dirty="0">
                <a:solidFill>
                  <a:schemeClr val="tx1">
                    <a:lumMod val="75000"/>
                  </a:schemeClr>
                </a:solidFill>
              </a:rPr>
              <a:t> command an acronym for? What about the </a:t>
            </a:r>
            <a:r>
              <a:rPr lang="en-US" sz="1800" i="1" dirty="0">
                <a:solidFill>
                  <a:schemeClr val="tx1">
                    <a:lumMod val="75000"/>
                  </a:schemeClr>
                </a:solidFill>
              </a:rPr>
              <a:t>cd</a:t>
            </a:r>
            <a:r>
              <a:rPr lang="en-US" sz="1800" dirty="0">
                <a:solidFill>
                  <a:schemeClr val="tx1">
                    <a:lumMod val="75000"/>
                  </a:schemeClr>
                </a:solidFill>
              </a:rPr>
              <a:t> command?</a:t>
            </a:r>
          </a:p>
          <a:p>
            <a:r>
              <a:rPr lang="en-US" dirty="0">
                <a:solidFill>
                  <a:schemeClr val="tx1">
                    <a:lumMod val="75000"/>
                  </a:schemeClr>
                </a:solidFill>
              </a:rPr>
              <a:t>Answer here:</a:t>
            </a:r>
          </a:p>
          <a:p>
            <a:pPr lvl="1"/>
            <a:r>
              <a:rPr lang="en-US" dirty="0" err="1">
                <a:solidFill>
                  <a:schemeClr val="tx1">
                    <a:lumMod val="75000"/>
                  </a:schemeClr>
                </a:solidFill>
              </a:rPr>
              <a:t>pwd</a:t>
            </a:r>
            <a:r>
              <a:rPr lang="en-US" dirty="0">
                <a:solidFill>
                  <a:schemeClr val="tx1">
                    <a:lumMod val="75000"/>
                  </a:schemeClr>
                </a:solidFill>
              </a:rPr>
              <a:t> is an acronym for “Print Working Directory” and displays the directory you are currently in.</a:t>
            </a:r>
          </a:p>
          <a:p>
            <a:pPr lvl="1"/>
            <a:r>
              <a:rPr lang="en-US" dirty="0">
                <a:solidFill>
                  <a:schemeClr val="tx1">
                    <a:lumMod val="75000"/>
                  </a:schemeClr>
                </a:solidFill>
              </a:rPr>
              <a:t>cd stands for “Change Directory” and is used with an argument to navigate the directory structure.</a:t>
            </a:r>
          </a:p>
          <a:p>
            <a:endParaRPr lang="en-US" dirty="0">
              <a:solidFill>
                <a:schemeClr val="tx1">
                  <a:lumMod val="75000"/>
                </a:schemeClr>
              </a:solidFill>
            </a:endParaRPr>
          </a:p>
          <a:p>
            <a:r>
              <a:rPr lang="en-US" sz="1800" dirty="0">
                <a:solidFill>
                  <a:schemeClr val="tx1">
                    <a:lumMod val="75000"/>
                  </a:schemeClr>
                </a:solidFill>
              </a:rPr>
              <a:t>2. Explain the differences between a relative path and an absolute (full) path in Linux.</a:t>
            </a:r>
          </a:p>
          <a:p>
            <a:r>
              <a:rPr lang="en-US" dirty="0">
                <a:solidFill>
                  <a:schemeClr val="tx1">
                    <a:lumMod val="75000"/>
                  </a:schemeClr>
                </a:solidFill>
              </a:rPr>
              <a:t>Answer here:</a:t>
            </a:r>
          </a:p>
          <a:p>
            <a:pPr lvl="1"/>
            <a:r>
              <a:rPr lang="en-US" dirty="0">
                <a:solidFill>
                  <a:schemeClr val="tx1">
                    <a:lumMod val="75000"/>
                  </a:schemeClr>
                </a:solidFill>
              </a:rPr>
              <a:t>A relative path is linked to the directory you are currently in. A relative path can be either a “Parent” or a “Child” of the current directory.  Parent directories are designated as a .. file, whereas Children always have names.</a:t>
            </a:r>
          </a:p>
          <a:p>
            <a:pPr lvl="1"/>
            <a:r>
              <a:rPr lang="en-US" dirty="0">
                <a:solidFill>
                  <a:schemeClr val="tx1">
                    <a:lumMod val="75000"/>
                  </a:schemeClr>
                </a:solidFill>
              </a:rPr>
              <a:t>Absolute paths always start with the root, denoted as a / and can end with files or directories.</a:t>
            </a:r>
          </a:p>
          <a:p>
            <a:pPr lvl="1"/>
            <a:r>
              <a:rPr lang="en-US" dirty="0">
                <a:solidFill>
                  <a:schemeClr val="tx1">
                    <a:lumMod val="75000"/>
                  </a:schemeClr>
                </a:solidFill>
              </a:rPr>
              <a:t>An example of an absolute path: /home/username/filename</a:t>
            </a:r>
          </a:p>
          <a:p>
            <a:endParaRPr lang="en-US" dirty="0">
              <a:solidFill>
                <a:schemeClr val="tx1">
                  <a:lumMod val="75000"/>
                </a:schemeClr>
              </a:solidFill>
            </a:endParaRPr>
          </a:p>
          <a:p>
            <a:endParaRPr lang="en-US" dirty="0">
              <a:solidFill>
                <a:schemeClr val="tx1">
                  <a:lumMod val="75000"/>
                </a:schemeClr>
              </a:solidFill>
            </a:endParaRPr>
          </a:p>
        </p:txBody>
      </p:sp>
    </p:spTree>
    <p:extLst>
      <p:ext uri="{BB962C8B-B14F-4D97-AF65-F5344CB8AC3E}">
        <p14:creationId xmlns:p14="http://schemas.microsoft.com/office/powerpoint/2010/main" val="323247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5AD1-8A11-622D-F47C-387EDD6F6A4A}"/>
              </a:ext>
            </a:extLst>
          </p:cNvPr>
          <p:cNvSpPr>
            <a:spLocks noGrp="1"/>
          </p:cNvSpPr>
          <p:nvPr>
            <p:ph type="title"/>
          </p:nvPr>
        </p:nvSpPr>
        <p:spPr>
          <a:xfrm>
            <a:off x="3283054" y="725260"/>
            <a:ext cx="5458744" cy="538673"/>
          </a:xfrm>
          <a:effectLst>
            <a:outerShdw blurRad="50800" dist="38100" dir="2700000" algn="tl" rotWithShape="0">
              <a:prstClr val="black">
                <a:alpha val="40000"/>
              </a:prstClr>
            </a:outerShdw>
          </a:effectLst>
        </p:spPr>
        <p:txBody>
          <a:bodyPr/>
          <a:lstStyle/>
          <a:p>
            <a:r>
              <a:rPr lang="en-US" dirty="0">
                <a:solidFill>
                  <a:schemeClr val="tx1">
                    <a:lumMod val="75000"/>
                  </a:schemeClr>
                </a:solidFill>
              </a:rPr>
              <a:t>Create directories and Files</a:t>
            </a:r>
          </a:p>
        </p:txBody>
      </p:sp>
      <p:pic>
        <p:nvPicPr>
          <p:cNvPr id="5" name="Picture 4" descr="Text&#10;&#10;Description automatically generated">
            <a:extLst>
              <a:ext uri="{FF2B5EF4-FFF2-40B4-BE49-F238E27FC236}">
                <a16:creationId xmlns:a16="http://schemas.microsoft.com/office/drawing/2014/main" id="{62371B97-BA65-D338-62F5-4E1CCF69AE34}"/>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3366628" y="1273764"/>
            <a:ext cx="5458744" cy="49746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216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0A48-CF3D-643C-0C4C-D741DA0BC6F5}"/>
              </a:ext>
            </a:extLst>
          </p:cNvPr>
          <p:cNvSpPr>
            <a:spLocks noGrp="1"/>
          </p:cNvSpPr>
          <p:nvPr>
            <p:ph type="title"/>
          </p:nvPr>
        </p:nvSpPr>
        <p:spPr>
          <a:xfrm>
            <a:off x="2286435" y="535859"/>
            <a:ext cx="7619129" cy="614516"/>
          </a:xfrm>
          <a:effectLst>
            <a:outerShdw blurRad="50800" dist="38100" dir="2700000" algn="tl" rotWithShape="0">
              <a:prstClr val="black">
                <a:alpha val="40000"/>
              </a:prstClr>
            </a:outerShdw>
          </a:effectLst>
        </p:spPr>
        <p:txBody>
          <a:bodyPr/>
          <a:lstStyle/>
          <a:p>
            <a:r>
              <a:rPr lang="en-US" sz="3200" kern="1200" dirty="0">
                <a:solidFill>
                  <a:schemeClr val="tx1">
                    <a:lumMod val="75000"/>
                  </a:schemeClr>
                </a:solidFill>
                <a:latin typeface="+mj-lt"/>
                <a:ea typeface="+mj-ea"/>
                <a:cs typeface="+mj-cs"/>
              </a:rPr>
              <a:t>Copy and remove directories and files</a:t>
            </a:r>
            <a:endParaRPr lang="en-US" dirty="0">
              <a:solidFill>
                <a:schemeClr val="tx1">
                  <a:lumMod val="75000"/>
                </a:schemeClr>
              </a:solidFill>
            </a:endParaRPr>
          </a:p>
        </p:txBody>
      </p:sp>
      <p:pic>
        <p:nvPicPr>
          <p:cNvPr id="5" name="Picture 4" descr="Text&#10;&#10;Description automatically generated with medium confidence">
            <a:extLst>
              <a:ext uri="{FF2B5EF4-FFF2-40B4-BE49-F238E27FC236}">
                <a16:creationId xmlns:a16="http://schemas.microsoft.com/office/drawing/2014/main" id="{BBA8701A-0955-3435-5204-2B5F00EF1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619" y="1150375"/>
            <a:ext cx="3962761" cy="54214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587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A0C5-43B2-EA26-298F-8ADE8BFF3673}"/>
              </a:ext>
            </a:extLst>
          </p:cNvPr>
          <p:cNvSpPr>
            <a:spLocks noGrp="1"/>
          </p:cNvSpPr>
          <p:nvPr>
            <p:ph type="title"/>
          </p:nvPr>
        </p:nvSpPr>
        <p:spPr>
          <a:xfrm>
            <a:off x="3323899" y="314952"/>
            <a:ext cx="5544200" cy="589613"/>
          </a:xfrm>
          <a:effectLst>
            <a:outerShdw blurRad="50800" dist="38100" dir="2700000" algn="tl" rotWithShape="0">
              <a:prstClr val="black">
                <a:alpha val="40000"/>
              </a:prstClr>
            </a:outerShdw>
          </a:effectLst>
        </p:spPr>
        <p:txBody>
          <a:bodyPr/>
          <a:lstStyle/>
          <a:p>
            <a:r>
              <a:rPr lang="en-US" dirty="0">
                <a:solidFill>
                  <a:schemeClr val="tx1">
                    <a:lumMod val="75000"/>
                  </a:schemeClr>
                </a:solidFill>
              </a:rPr>
              <a:t>Locate Directories and Files</a:t>
            </a:r>
          </a:p>
        </p:txBody>
      </p:sp>
      <p:pic>
        <p:nvPicPr>
          <p:cNvPr id="5" name="Picture 4" descr="A screenshot of a computer&#10;&#10;Description automatically generated with medium confidence">
            <a:extLst>
              <a:ext uri="{FF2B5EF4-FFF2-40B4-BE49-F238E27FC236}">
                <a16:creationId xmlns:a16="http://schemas.microsoft.com/office/drawing/2014/main" id="{A67133A1-6E78-3553-F92D-E8B9AD2BF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444" y="960619"/>
            <a:ext cx="4201111" cy="55824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02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f681fcbd-d5a2-4336-a092-82e7af704741" xsi:nil="true"/>
    <_ip_UnifiedCompliancePolicyUIAction xmlns="http://schemas.microsoft.com/sharepoint/v3" xsi:nil="true"/>
    <MigrationWizIdDocumentLibraryPermissions xmlns="f681fcbd-d5a2-4336-a092-82e7af704741" xsi:nil="true"/>
    <MigrationWizIdPermissionLevels xmlns="f681fcbd-d5a2-4336-a092-82e7af704741" xsi:nil="true"/>
    <MigrationWizId xmlns="f681fcbd-d5a2-4336-a092-82e7af704741" xsi:nil="true"/>
    <_ip_UnifiedCompliancePolicyProperties xmlns="http://schemas.microsoft.com/sharepoint/v3" xsi:nil="true"/>
    <MigrationWizIdSecurityGroups xmlns="f681fcbd-d5a2-4336-a092-82e7af7047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FF29DAF2B2474CAA0976D75413A80B" ma:contentTypeVersion="20" ma:contentTypeDescription="Create a new document." ma:contentTypeScope="" ma:versionID="f1a4acc4b85180fe6975a37171a89f22">
  <xsd:schema xmlns:xsd="http://www.w3.org/2001/XMLSchema" xmlns:xs="http://www.w3.org/2001/XMLSchema" xmlns:p="http://schemas.microsoft.com/office/2006/metadata/properties" xmlns:ns1="http://schemas.microsoft.com/sharepoint/v3" xmlns:ns3="f681fcbd-d5a2-4336-a092-82e7af704741" xmlns:ns4="c9140fa4-d231-4bf2-8e30-bda3cfa5fa06" targetNamespace="http://schemas.microsoft.com/office/2006/metadata/properties" ma:root="true" ma:fieldsID="d88427010be71365af5c7bdb809d71bb" ns1:_="" ns3:_="" ns4:_="">
    <xsd:import namespace="http://schemas.microsoft.com/sharepoint/v3"/>
    <xsd:import namespace="f681fcbd-d5a2-4336-a092-82e7af704741"/>
    <xsd:import namespace="c9140fa4-d231-4bf2-8e30-bda3cfa5fa06"/>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1fcbd-d5a2-4336-a092-82e7af70474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40fa4-d231-4bf2-8e30-bda3cfa5fa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9C8190-CE04-4B04-BDD3-98C89D360309}">
  <ds:schemaRefs>
    <ds:schemaRef ds:uri="http://schemas.microsoft.com/sharepoint/v3"/>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dcmitype/"/>
    <ds:schemaRef ds:uri="c9140fa4-d231-4bf2-8e30-bda3cfa5fa06"/>
    <ds:schemaRef ds:uri="http://purl.org/dc/elements/1.1/"/>
    <ds:schemaRef ds:uri="f681fcbd-d5a2-4336-a092-82e7af70474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D76A087-F172-46B9-A2DB-782D42C9C284}">
  <ds:schemaRefs>
    <ds:schemaRef ds:uri="http://schemas.microsoft.com/sharepoint/v3/contenttype/forms"/>
  </ds:schemaRefs>
</ds:datastoreItem>
</file>

<file path=customXml/itemProps3.xml><?xml version="1.0" encoding="utf-8"?>
<ds:datastoreItem xmlns:ds="http://schemas.openxmlformats.org/officeDocument/2006/customXml" ds:itemID="{36553AF5-258F-41BE-BCB0-58C2BB724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1fcbd-d5a2-4336-a092-82e7af704741"/>
    <ds:schemaRef ds:uri="c9140fa4-d231-4bf2-8e30-bda3cfa5f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7658</TotalTime>
  <Words>1957</Words>
  <Application>Microsoft Office PowerPoint</Application>
  <PresentationFormat>Widescreen</PresentationFormat>
  <Paragraphs>172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Tw Cen MT</vt:lpstr>
      <vt:lpstr>Wingdings</vt:lpstr>
      <vt:lpstr>Circuit</vt:lpstr>
      <vt:lpstr>Linux+ Certification Prep</vt:lpstr>
      <vt:lpstr>Table Of Contents</vt:lpstr>
      <vt:lpstr>Introduction to CEIS106</vt:lpstr>
      <vt:lpstr>Introduction to Linux</vt:lpstr>
      <vt:lpstr>LINUX Filesystem Hierarchy</vt:lpstr>
      <vt:lpstr>Navigate the Linux filesystem tree</vt:lpstr>
      <vt:lpstr>Create directories and Files</vt:lpstr>
      <vt:lpstr>Copy and remove directories and files</vt:lpstr>
      <vt:lpstr>Locate Directories and Files</vt:lpstr>
      <vt:lpstr>Linux Shell scripts</vt:lpstr>
      <vt:lpstr>PowerPoint Presentation</vt:lpstr>
      <vt:lpstr>PowerPoint Presentation</vt:lpstr>
      <vt:lpstr>PowerPoint Presentation</vt:lpstr>
      <vt:lpstr>PowerPoint Presentation</vt:lpstr>
      <vt:lpstr>Linux Administration Tasks</vt:lpstr>
      <vt:lpstr>PowerPoint Presentation</vt:lpstr>
      <vt:lpstr>PowerPoint Presentation</vt:lpstr>
      <vt:lpstr>PowerPoint Presentation</vt:lpstr>
      <vt:lpstr>PowerPoint Presentation</vt:lpstr>
      <vt:lpstr>Networking</vt:lpstr>
      <vt:lpstr>Discover host IP configurations</vt:lpstr>
      <vt:lpstr>Discover host IP configurations</vt:lpstr>
      <vt:lpstr>Manage network interfaces</vt:lpstr>
      <vt:lpstr>Use network utilities</vt:lpstr>
      <vt:lpstr>Security, Troubleshooting, Performance</vt:lpstr>
      <vt:lpstr>Monitor Linux system processes</vt:lpstr>
      <vt:lpstr>Monitor user activities</vt:lpstr>
      <vt:lpstr>Monitor network bandwidth usage</vt:lpstr>
      <vt:lpstr>Linux Careers and Course Finals</vt:lpstr>
      <vt:lpstr>Challenges I Faced In This Course</vt:lpstr>
      <vt:lpstr>How Linux Can Advance My Career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n a</cp:lastModifiedBy>
  <cp:revision>69</cp:revision>
  <dcterms:created xsi:type="dcterms:W3CDTF">2018-12-20T22:43:36Z</dcterms:created>
  <dcterms:modified xsi:type="dcterms:W3CDTF">2022-08-27T04:16:32Z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0x01010007FF29DAF2B2474CAA0976D75413A80B</vt:lpwstr>
  </property>
</Properties>
</file>