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4" r:id="rId3"/>
    <p:sldId id="260" r:id="rId4"/>
    <p:sldId id="270" r:id="rId5"/>
    <p:sldId id="263" r:id="rId6"/>
    <p:sldId id="258" r:id="rId7"/>
    <p:sldId id="264" r:id="rId8"/>
    <p:sldId id="266" r:id="rId9"/>
    <p:sldId id="267" r:id="rId10"/>
    <p:sldId id="268" r:id="rId11"/>
    <p:sldId id="269" r:id="rId12"/>
    <p:sldId id="276" r:id="rId13"/>
    <p:sldId id="272" r:id="rId14"/>
    <p:sldId id="273" r:id="rId15"/>
    <p:sldId id="274" r:id="rId16"/>
    <p:sldId id="275" r:id="rId17"/>
    <p:sldId id="283" r:id="rId18"/>
    <p:sldId id="278" r:id="rId19"/>
    <p:sldId id="279" r:id="rId20"/>
    <p:sldId id="280" r:id="rId21"/>
    <p:sldId id="281" r:id="rId22"/>
    <p:sldId id="282" r:id="rId23"/>
    <p:sldId id="289" r:id="rId24"/>
    <p:sldId id="285" r:id="rId25"/>
    <p:sldId id="286" r:id="rId26"/>
    <p:sldId id="287" r:id="rId27"/>
    <p:sldId id="288" r:id="rId28"/>
    <p:sldId id="293" r:id="rId29"/>
    <p:sldId id="295" r:id="rId30"/>
    <p:sldId id="297" r:id="rId31"/>
    <p:sldId id="298" r:id="rId32"/>
    <p:sldId id="299" r:id="rId33"/>
    <p:sldId id="290" r:id="rId34"/>
    <p:sldId id="291" r:id="rId35"/>
    <p:sldId id="29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B595AC-B8DE-412F-8F49-5EAE5751EE57}" v="17" dt="2022-04-23T19:45:10.2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750" autoAdjust="0"/>
    <p:restoredTop sz="94660"/>
  </p:normalViewPr>
  <p:slideViewPr>
    <p:cSldViewPr snapToGrid="0">
      <p:cViewPr varScale="1">
        <p:scale>
          <a:sx n="72" d="100"/>
          <a:sy n="72" d="100"/>
        </p:scale>
        <p:origin x="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 a" userId="559782cc6e1eed06" providerId="LiveId" clId="{3FB595AC-B8DE-412F-8F49-5EAE5751EE57}"/>
    <pc:docChg chg="undo custSel addSld delSld modSld sldOrd">
      <pc:chgData name="n a" userId="559782cc6e1eed06" providerId="LiveId" clId="{3FB595AC-B8DE-412F-8F49-5EAE5751EE57}" dt="2022-04-23T19:47:25.073" v="688" actId="6549"/>
      <pc:docMkLst>
        <pc:docMk/>
      </pc:docMkLst>
      <pc:sldChg chg="modSp mod">
        <pc:chgData name="n a" userId="559782cc6e1eed06" providerId="LiveId" clId="{3FB595AC-B8DE-412F-8F49-5EAE5751EE57}" dt="2022-04-23T19:20:48.798" v="375" actId="6549"/>
        <pc:sldMkLst>
          <pc:docMk/>
          <pc:sldMk cId="1078426464" sldId="289"/>
        </pc:sldMkLst>
        <pc:spChg chg="mod">
          <ac:chgData name="n a" userId="559782cc6e1eed06" providerId="LiveId" clId="{3FB595AC-B8DE-412F-8F49-5EAE5751EE57}" dt="2022-04-23T19:20:48.798" v="375" actId="6549"/>
          <ac:spMkLst>
            <pc:docMk/>
            <pc:sldMk cId="1078426464" sldId="289"/>
            <ac:spMk id="3" creationId="{96B87C98-6E1F-4B38-91BE-8941A7E9C93B}"/>
          </ac:spMkLst>
        </pc:spChg>
      </pc:sldChg>
      <pc:sldChg chg="modSp mod">
        <pc:chgData name="n a" userId="559782cc6e1eed06" providerId="LiveId" clId="{3FB595AC-B8DE-412F-8F49-5EAE5751EE57}" dt="2022-04-23T19:13:40.431" v="137" actId="20577"/>
        <pc:sldMkLst>
          <pc:docMk/>
          <pc:sldMk cId="3544525645" sldId="290"/>
        </pc:sldMkLst>
        <pc:spChg chg="mod">
          <ac:chgData name="n a" userId="559782cc6e1eed06" providerId="LiveId" clId="{3FB595AC-B8DE-412F-8F49-5EAE5751EE57}" dt="2022-04-23T19:12:25.644" v="71" actId="20577"/>
          <ac:spMkLst>
            <pc:docMk/>
            <pc:sldMk cId="3544525645" sldId="290"/>
            <ac:spMk id="2" creationId="{07C8198B-61B4-490F-AA97-99CFA2CF3622}"/>
          </ac:spMkLst>
        </pc:spChg>
        <pc:spChg chg="mod">
          <ac:chgData name="n a" userId="559782cc6e1eed06" providerId="LiveId" clId="{3FB595AC-B8DE-412F-8F49-5EAE5751EE57}" dt="2022-04-23T19:13:40.431" v="137" actId="20577"/>
          <ac:spMkLst>
            <pc:docMk/>
            <pc:sldMk cId="3544525645" sldId="290"/>
            <ac:spMk id="3" creationId="{96B87C98-6E1F-4B38-91BE-8941A7E9C93B}"/>
          </ac:spMkLst>
        </pc:spChg>
      </pc:sldChg>
      <pc:sldChg chg="modSp mod">
        <pc:chgData name="n a" userId="559782cc6e1eed06" providerId="LiveId" clId="{3FB595AC-B8DE-412F-8F49-5EAE5751EE57}" dt="2022-04-23T19:14:40.377" v="174" actId="20577"/>
        <pc:sldMkLst>
          <pc:docMk/>
          <pc:sldMk cId="701017868" sldId="291"/>
        </pc:sldMkLst>
        <pc:spChg chg="mod">
          <ac:chgData name="n a" userId="559782cc6e1eed06" providerId="LiveId" clId="{3FB595AC-B8DE-412F-8F49-5EAE5751EE57}" dt="2022-04-23T19:14:40.377" v="174" actId="20577"/>
          <ac:spMkLst>
            <pc:docMk/>
            <pc:sldMk cId="701017868" sldId="291"/>
            <ac:spMk id="3" creationId="{96B87C98-6E1F-4B38-91BE-8941A7E9C93B}"/>
          </ac:spMkLst>
        </pc:spChg>
      </pc:sldChg>
      <pc:sldChg chg="modSp mod">
        <pc:chgData name="n a" userId="559782cc6e1eed06" providerId="LiveId" clId="{3FB595AC-B8DE-412F-8F49-5EAE5751EE57}" dt="2022-04-23T19:16:54.719" v="268" actId="20577"/>
        <pc:sldMkLst>
          <pc:docMk/>
          <pc:sldMk cId="2642532889" sldId="292"/>
        </pc:sldMkLst>
        <pc:spChg chg="mod">
          <ac:chgData name="n a" userId="559782cc6e1eed06" providerId="LiveId" clId="{3FB595AC-B8DE-412F-8F49-5EAE5751EE57}" dt="2022-04-23T19:16:54.719" v="268" actId="20577"/>
          <ac:spMkLst>
            <pc:docMk/>
            <pc:sldMk cId="2642532889" sldId="292"/>
            <ac:spMk id="3" creationId="{96B87C98-6E1F-4B38-91BE-8941A7E9C93B}"/>
          </ac:spMkLst>
        </pc:spChg>
      </pc:sldChg>
      <pc:sldChg chg="modSp mod">
        <pc:chgData name="n a" userId="559782cc6e1eed06" providerId="LiveId" clId="{3FB595AC-B8DE-412F-8F49-5EAE5751EE57}" dt="2022-04-23T19:24:15.278" v="549" actId="20577"/>
        <pc:sldMkLst>
          <pc:docMk/>
          <pc:sldMk cId="1770860234" sldId="293"/>
        </pc:sldMkLst>
        <pc:spChg chg="mod">
          <ac:chgData name="n a" userId="559782cc6e1eed06" providerId="LiveId" clId="{3FB595AC-B8DE-412F-8F49-5EAE5751EE57}" dt="2022-04-23T19:19:17.675" v="278" actId="20577"/>
          <ac:spMkLst>
            <pc:docMk/>
            <pc:sldMk cId="1770860234" sldId="293"/>
            <ac:spMk id="2" creationId="{07C8198B-61B4-490F-AA97-99CFA2CF3622}"/>
          </ac:spMkLst>
        </pc:spChg>
        <pc:spChg chg="mod">
          <ac:chgData name="n a" userId="559782cc6e1eed06" providerId="LiveId" clId="{3FB595AC-B8DE-412F-8F49-5EAE5751EE57}" dt="2022-04-23T19:24:15.278" v="549" actId="20577"/>
          <ac:spMkLst>
            <pc:docMk/>
            <pc:sldMk cId="1770860234" sldId="293"/>
            <ac:spMk id="3" creationId="{96B87C98-6E1F-4B38-91BE-8941A7E9C93B}"/>
          </ac:spMkLst>
        </pc:spChg>
      </pc:sldChg>
      <pc:sldChg chg="modSp mod">
        <pc:chgData name="n a" userId="559782cc6e1eed06" providerId="LiveId" clId="{3FB595AC-B8DE-412F-8F49-5EAE5751EE57}" dt="2022-04-23T19:46:04.316" v="674" actId="1076"/>
        <pc:sldMkLst>
          <pc:docMk/>
          <pc:sldMk cId="895190428" sldId="294"/>
        </pc:sldMkLst>
        <pc:spChg chg="mod">
          <ac:chgData name="n a" userId="559782cc6e1eed06" providerId="LiveId" clId="{3FB595AC-B8DE-412F-8F49-5EAE5751EE57}" dt="2022-04-23T19:46:04.316" v="674" actId="1076"/>
          <ac:spMkLst>
            <pc:docMk/>
            <pc:sldMk cId="895190428" sldId="294"/>
            <ac:spMk id="2" creationId="{07C8198B-61B4-490F-AA97-99CFA2CF3622}"/>
          </ac:spMkLst>
        </pc:spChg>
        <pc:spChg chg="mod">
          <ac:chgData name="n a" userId="559782cc6e1eed06" providerId="LiveId" clId="{3FB595AC-B8DE-412F-8F49-5EAE5751EE57}" dt="2022-04-23T19:45:56.599" v="673" actId="1076"/>
          <ac:spMkLst>
            <pc:docMk/>
            <pc:sldMk cId="895190428" sldId="294"/>
            <ac:spMk id="3" creationId="{96B87C98-6E1F-4B38-91BE-8941A7E9C93B}"/>
          </ac:spMkLst>
        </pc:spChg>
      </pc:sldChg>
      <pc:sldChg chg="addSp delSp modSp add mod ord">
        <pc:chgData name="n a" userId="559782cc6e1eed06" providerId="LiveId" clId="{3FB595AC-B8DE-412F-8F49-5EAE5751EE57}" dt="2022-04-23T18:57:49.731" v="55" actId="1076"/>
        <pc:sldMkLst>
          <pc:docMk/>
          <pc:sldMk cId="2311179553" sldId="295"/>
        </pc:sldMkLst>
        <pc:spChg chg="mod">
          <ac:chgData name="n a" userId="559782cc6e1eed06" providerId="LiveId" clId="{3FB595AC-B8DE-412F-8F49-5EAE5751EE57}" dt="2022-04-23T18:34:51.739" v="44" actId="20577"/>
          <ac:spMkLst>
            <pc:docMk/>
            <pc:sldMk cId="2311179553" sldId="295"/>
            <ac:spMk id="2" creationId="{35FCF965-A9E4-4FB1-BE6E-F3F2689FD91F}"/>
          </ac:spMkLst>
        </pc:spChg>
        <pc:picChg chg="add mod">
          <ac:chgData name="n a" userId="559782cc6e1eed06" providerId="LiveId" clId="{3FB595AC-B8DE-412F-8F49-5EAE5751EE57}" dt="2022-04-23T18:57:49.731" v="55" actId="1076"/>
          <ac:picMkLst>
            <pc:docMk/>
            <pc:sldMk cId="2311179553" sldId="295"/>
            <ac:picMk id="4" creationId="{BCB0ADAB-300D-4B4A-BC50-DCBAFB8C65E4}"/>
          </ac:picMkLst>
        </pc:picChg>
        <pc:picChg chg="del mod">
          <ac:chgData name="n a" userId="559782cc6e1eed06" providerId="LiveId" clId="{3FB595AC-B8DE-412F-8F49-5EAE5751EE57}" dt="2022-04-23T18:57:19.831" v="46" actId="478"/>
          <ac:picMkLst>
            <pc:docMk/>
            <pc:sldMk cId="2311179553" sldId="295"/>
            <ac:picMk id="5" creationId="{F767C59C-A375-41AB-BAF8-A5831EB50794}"/>
          </ac:picMkLst>
        </pc:picChg>
      </pc:sldChg>
      <pc:sldChg chg="add del">
        <pc:chgData name="n a" userId="559782cc6e1eed06" providerId="LiveId" clId="{3FB595AC-B8DE-412F-8F49-5EAE5751EE57}" dt="2022-04-23T18:59:00.604" v="58" actId="47"/>
        <pc:sldMkLst>
          <pc:docMk/>
          <pc:sldMk cId="3486815804" sldId="296"/>
        </pc:sldMkLst>
      </pc:sldChg>
      <pc:sldChg chg="modSp add">
        <pc:chgData name="n a" userId="559782cc6e1eed06" providerId="LiveId" clId="{3FB595AC-B8DE-412F-8F49-5EAE5751EE57}" dt="2022-04-23T19:03:44.165" v="59" actId="14826"/>
        <pc:sldMkLst>
          <pc:docMk/>
          <pc:sldMk cId="1719916219" sldId="297"/>
        </pc:sldMkLst>
        <pc:picChg chg="mod">
          <ac:chgData name="n a" userId="559782cc6e1eed06" providerId="LiveId" clId="{3FB595AC-B8DE-412F-8F49-5EAE5751EE57}" dt="2022-04-23T19:03:44.165" v="59" actId="14826"/>
          <ac:picMkLst>
            <pc:docMk/>
            <pc:sldMk cId="1719916219" sldId="297"/>
            <ac:picMk id="5" creationId="{42A992F8-8EF9-402C-A18B-F88D94945DFF}"/>
          </ac:picMkLst>
        </pc:picChg>
      </pc:sldChg>
      <pc:sldChg chg="modSp add mod">
        <pc:chgData name="n a" userId="559782cc6e1eed06" providerId="LiveId" clId="{3FB595AC-B8DE-412F-8F49-5EAE5751EE57}" dt="2022-04-23T19:11:53.970" v="63" actId="1076"/>
        <pc:sldMkLst>
          <pc:docMk/>
          <pc:sldMk cId="3292957078" sldId="298"/>
        </pc:sldMkLst>
        <pc:picChg chg="mod">
          <ac:chgData name="n a" userId="559782cc6e1eed06" providerId="LiveId" clId="{3FB595AC-B8DE-412F-8F49-5EAE5751EE57}" dt="2022-04-23T19:11:53.970" v="63" actId="1076"/>
          <ac:picMkLst>
            <pc:docMk/>
            <pc:sldMk cId="3292957078" sldId="298"/>
            <ac:picMk id="5" creationId="{1D144F82-1EEC-4138-9CFA-8C55658A55C6}"/>
          </ac:picMkLst>
        </pc:picChg>
      </pc:sldChg>
      <pc:sldChg chg="modSp add mod">
        <pc:chgData name="n a" userId="559782cc6e1eed06" providerId="LiveId" clId="{3FB595AC-B8DE-412F-8F49-5EAE5751EE57}" dt="2022-04-23T19:47:25.073" v="688" actId="6549"/>
        <pc:sldMkLst>
          <pc:docMk/>
          <pc:sldMk cId="1447471936" sldId="299"/>
        </pc:sldMkLst>
        <pc:spChg chg="mod">
          <ac:chgData name="n a" userId="559782cc6e1eed06" providerId="LiveId" clId="{3FB595AC-B8DE-412F-8F49-5EAE5751EE57}" dt="2022-04-23T19:23:07.310" v="513" actId="20577"/>
          <ac:spMkLst>
            <pc:docMk/>
            <pc:sldMk cId="1447471936" sldId="299"/>
            <ac:spMk id="2" creationId="{07C8198B-61B4-490F-AA97-99CFA2CF3622}"/>
          </ac:spMkLst>
        </pc:spChg>
        <pc:spChg chg="mod">
          <ac:chgData name="n a" userId="559782cc6e1eed06" providerId="LiveId" clId="{3FB595AC-B8DE-412F-8F49-5EAE5751EE57}" dt="2022-04-23T19:47:25.073" v="688" actId="6549"/>
          <ac:spMkLst>
            <pc:docMk/>
            <pc:sldMk cId="1447471936" sldId="299"/>
            <ac:spMk id="3" creationId="{96B87C98-6E1F-4B38-91BE-8941A7E9C93B}"/>
          </ac:spMkLst>
        </pc:spChg>
      </pc:sldChg>
      <pc:sldChg chg="modSp new del mod">
        <pc:chgData name="n a" userId="559782cc6e1eed06" providerId="LiveId" clId="{3FB595AC-B8DE-412F-8F49-5EAE5751EE57}" dt="2022-04-23T19:26:43.310" v="572" actId="680"/>
        <pc:sldMkLst>
          <pc:docMk/>
          <pc:sldMk cId="4119544803" sldId="300"/>
        </pc:sldMkLst>
        <pc:spChg chg="mod">
          <ac:chgData name="n a" userId="559782cc6e1eed06" providerId="LiveId" clId="{3FB595AC-B8DE-412F-8F49-5EAE5751EE57}" dt="2022-04-23T19:26:42.132" v="571" actId="20577"/>
          <ac:spMkLst>
            <pc:docMk/>
            <pc:sldMk cId="4119544803" sldId="300"/>
            <ac:spMk id="2" creationId="{8BBE652E-8EE5-42CE-A33D-61E8DDE6E06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7D4E2F-7907-42FF-9CDA-EC694FEB714E}" type="datetimeFigureOut">
              <a:rPr lang="en-US" smtClean="0"/>
              <a:t>4/23/2022</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656990DA-5E3A-4879-AF99-F8C3347F71CF}" type="slidenum">
              <a:rPr lang="en-US" smtClean="0"/>
              <a:t>‹#›</a:t>
            </a:fld>
            <a:endParaRPr lang="en-US"/>
          </a:p>
        </p:txBody>
      </p:sp>
    </p:spTree>
    <p:extLst>
      <p:ext uri="{BB962C8B-B14F-4D97-AF65-F5344CB8AC3E}">
        <p14:creationId xmlns:p14="http://schemas.microsoft.com/office/powerpoint/2010/main" val="2470864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D4E2F-7907-42FF-9CDA-EC694FEB714E}" type="datetimeFigureOut">
              <a:rPr lang="en-US" smtClean="0"/>
              <a:t>4/23/2022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6990DA-5E3A-4879-AF99-F8C3347F71CF}" type="slidenum">
              <a:rPr lang="en-US" smtClean="0"/>
              <a:t>‹#›</a:t>
            </a:fld>
            <a:endParaRPr lang="en-US"/>
          </a:p>
        </p:txBody>
      </p:sp>
    </p:spTree>
    <p:extLst>
      <p:ext uri="{BB962C8B-B14F-4D97-AF65-F5344CB8AC3E}">
        <p14:creationId xmlns:p14="http://schemas.microsoft.com/office/powerpoint/2010/main" val="20749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7D4E2F-7907-42FF-9CDA-EC694FEB714E}" type="datetimeFigureOut">
              <a:rPr lang="en-US" smtClean="0"/>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990DA-5E3A-4879-AF99-F8C3347F71CF}" type="slidenum">
              <a:rPr lang="en-US" smtClean="0"/>
              <a:t>‹#›</a:t>
            </a:fld>
            <a:endParaRPr lang="en-US"/>
          </a:p>
        </p:txBody>
      </p:sp>
    </p:spTree>
    <p:extLst>
      <p:ext uri="{BB962C8B-B14F-4D97-AF65-F5344CB8AC3E}">
        <p14:creationId xmlns:p14="http://schemas.microsoft.com/office/powerpoint/2010/main" val="9931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7D4E2F-7907-42FF-9CDA-EC694FEB714E}" type="datetimeFigureOut">
              <a:rPr lang="en-US" smtClean="0"/>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990DA-5E3A-4879-AF99-F8C3347F71CF}" type="slidenum">
              <a:rPr lang="en-US" smtClean="0"/>
              <a:t>‹#›</a:t>
            </a:fld>
            <a:endParaRPr lang="en-US"/>
          </a:p>
        </p:txBody>
      </p:sp>
    </p:spTree>
    <p:extLst>
      <p:ext uri="{BB962C8B-B14F-4D97-AF65-F5344CB8AC3E}">
        <p14:creationId xmlns:p14="http://schemas.microsoft.com/office/powerpoint/2010/main" val="310494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7D4E2F-7907-42FF-9CDA-EC694FEB714E}" type="datetimeFigureOut">
              <a:rPr lang="en-US" smtClean="0"/>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990DA-5E3A-4879-AF99-F8C3347F71CF}" type="slidenum">
              <a:rPr lang="en-US" smtClean="0"/>
              <a:t>‹#›</a:t>
            </a:fld>
            <a:endParaRPr lang="en-US"/>
          </a:p>
        </p:txBody>
      </p:sp>
    </p:spTree>
    <p:extLst>
      <p:ext uri="{BB962C8B-B14F-4D97-AF65-F5344CB8AC3E}">
        <p14:creationId xmlns:p14="http://schemas.microsoft.com/office/powerpoint/2010/main" val="2398360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7D4E2F-7907-42FF-9CDA-EC694FEB714E}" type="datetimeFigureOut">
              <a:rPr lang="en-US" smtClean="0"/>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990DA-5E3A-4879-AF99-F8C3347F71CF}" type="slidenum">
              <a:rPr lang="en-US" smtClean="0"/>
              <a:t>‹#›</a:t>
            </a:fld>
            <a:endParaRPr lang="en-US"/>
          </a:p>
        </p:txBody>
      </p:sp>
    </p:spTree>
    <p:extLst>
      <p:ext uri="{BB962C8B-B14F-4D97-AF65-F5344CB8AC3E}">
        <p14:creationId xmlns:p14="http://schemas.microsoft.com/office/powerpoint/2010/main" val="3188362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7D4E2F-7907-42FF-9CDA-EC694FEB714E}" type="datetimeFigureOut">
              <a:rPr lang="en-US" smtClean="0"/>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990DA-5E3A-4879-AF99-F8C3347F71CF}" type="slidenum">
              <a:rPr lang="en-US" smtClean="0"/>
              <a:t>‹#›</a:t>
            </a:fld>
            <a:endParaRPr lang="en-US"/>
          </a:p>
        </p:txBody>
      </p:sp>
    </p:spTree>
    <p:extLst>
      <p:ext uri="{BB962C8B-B14F-4D97-AF65-F5344CB8AC3E}">
        <p14:creationId xmlns:p14="http://schemas.microsoft.com/office/powerpoint/2010/main" val="2058536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7D4E2F-7907-42FF-9CDA-EC694FEB714E}" type="datetimeFigureOut">
              <a:rPr lang="en-US" smtClean="0"/>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990DA-5E3A-4879-AF99-F8C3347F71CF}" type="slidenum">
              <a:rPr lang="en-US" smtClean="0"/>
              <a:t>‹#›</a:t>
            </a:fld>
            <a:endParaRPr lang="en-US"/>
          </a:p>
        </p:txBody>
      </p:sp>
    </p:spTree>
    <p:extLst>
      <p:ext uri="{BB962C8B-B14F-4D97-AF65-F5344CB8AC3E}">
        <p14:creationId xmlns:p14="http://schemas.microsoft.com/office/powerpoint/2010/main" val="4005109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7D4E2F-7907-42FF-9CDA-EC694FEB714E}" type="datetimeFigureOut">
              <a:rPr lang="en-US" smtClean="0"/>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990DA-5E3A-4879-AF99-F8C3347F71CF}" type="slidenum">
              <a:rPr lang="en-US" smtClean="0"/>
              <a:t>‹#›</a:t>
            </a:fld>
            <a:endParaRPr lang="en-US"/>
          </a:p>
        </p:txBody>
      </p:sp>
    </p:spTree>
    <p:extLst>
      <p:ext uri="{BB962C8B-B14F-4D97-AF65-F5344CB8AC3E}">
        <p14:creationId xmlns:p14="http://schemas.microsoft.com/office/powerpoint/2010/main" val="106448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7D4E2F-7907-42FF-9CDA-EC694FEB714E}" type="datetimeFigureOut">
              <a:rPr lang="en-US" smtClean="0"/>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656990DA-5E3A-4879-AF99-F8C3347F71CF}" type="slidenum">
              <a:rPr lang="en-US" smtClean="0"/>
              <a:t>‹#›</a:t>
            </a:fld>
            <a:endParaRPr lang="en-US"/>
          </a:p>
        </p:txBody>
      </p:sp>
    </p:spTree>
    <p:extLst>
      <p:ext uri="{BB962C8B-B14F-4D97-AF65-F5344CB8AC3E}">
        <p14:creationId xmlns:p14="http://schemas.microsoft.com/office/powerpoint/2010/main" val="1411380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7D4E2F-7907-42FF-9CDA-EC694FEB714E}" type="datetimeFigureOut">
              <a:rPr lang="en-US" smtClean="0"/>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990DA-5E3A-4879-AF99-F8C3347F71CF}" type="slidenum">
              <a:rPr lang="en-US" smtClean="0"/>
              <a:t>‹#›</a:t>
            </a:fld>
            <a:endParaRPr lang="en-US"/>
          </a:p>
        </p:txBody>
      </p:sp>
    </p:spTree>
    <p:extLst>
      <p:ext uri="{BB962C8B-B14F-4D97-AF65-F5344CB8AC3E}">
        <p14:creationId xmlns:p14="http://schemas.microsoft.com/office/powerpoint/2010/main" val="547796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7D4E2F-7907-42FF-9CDA-EC694FEB714E}" type="datetimeFigureOut">
              <a:rPr lang="en-US" smtClean="0"/>
              <a:t>4/23/2022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6990DA-5E3A-4879-AF99-F8C3347F71CF}" type="slidenum">
              <a:rPr lang="en-US" smtClean="0"/>
              <a:t>‹#›</a:t>
            </a:fld>
            <a:endParaRPr lang="en-US"/>
          </a:p>
        </p:txBody>
      </p:sp>
    </p:spTree>
    <p:extLst>
      <p:ext uri="{BB962C8B-B14F-4D97-AF65-F5344CB8AC3E}">
        <p14:creationId xmlns:p14="http://schemas.microsoft.com/office/powerpoint/2010/main" val="89275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7D4E2F-7907-42FF-9CDA-EC694FEB714E}" type="datetimeFigureOut">
              <a:rPr lang="en-US" smtClean="0"/>
              <a:t>4/23/2022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6990DA-5E3A-4879-AF99-F8C3347F71CF}" type="slidenum">
              <a:rPr lang="en-US" smtClean="0"/>
              <a:t>‹#›</a:t>
            </a:fld>
            <a:endParaRPr lang="en-US"/>
          </a:p>
        </p:txBody>
      </p:sp>
    </p:spTree>
    <p:extLst>
      <p:ext uri="{BB962C8B-B14F-4D97-AF65-F5344CB8AC3E}">
        <p14:creationId xmlns:p14="http://schemas.microsoft.com/office/powerpoint/2010/main" val="1131372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7D4E2F-7907-42FF-9CDA-EC694FEB714E}" type="datetimeFigureOut">
              <a:rPr lang="en-US" smtClean="0"/>
              <a:t>4/23/2022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6990DA-5E3A-4879-AF99-F8C3347F71CF}" type="slidenum">
              <a:rPr lang="en-US" smtClean="0"/>
              <a:t>‹#›</a:t>
            </a:fld>
            <a:endParaRPr lang="en-US"/>
          </a:p>
        </p:txBody>
      </p:sp>
    </p:spTree>
    <p:extLst>
      <p:ext uri="{BB962C8B-B14F-4D97-AF65-F5344CB8AC3E}">
        <p14:creationId xmlns:p14="http://schemas.microsoft.com/office/powerpoint/2010/main" val="108797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D4E2F-7907-42FF-9CDA-EC694FEB714E}" type="datetimeFigureOut">
              <a:rPr lang="en-US" smtClean="0"/>
              <a:t>4/23/2022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6990DA-5E3A-4879-AF99-F8C3347F71CF}" type="slidenum">
              <a:rPr lang="en-US" smtClean="0"/>
              <a:t>‹#›</a:t>
            </a:fld>
            <a:endParaRPr lang="en-US"/>
          </a:p>
        </p:txBody>
      </p:sp>
    </p:spTree>
    <p:extLst>
      <p:ext uri="{BB962C8B-B14F-4D97-AF65-F5344CB8AC3E}">
        <p14:creationId xmlns:p14="http://schemas.microsoft.com/office/powerpoint/2010/main" val="3239739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D4E2F-7907-42FF-9CDA-EC694FEB714E}" type="datetimeFigureOut">
              <a:rPr lang="en-US" smtClean="0"/>
              <a:t>4/23/2022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6990DA-5E3A-4879-AF99-F8C3347F71CF}" type="slidenum">
              <a:rPr lang="en-US" smtClean="0"/>
              <a:t>‹#›</a:t>
            </a:fld>
            <a:endParaRPr lang="en-US"/>
          </a:p>
        </p:txBody>
      </p:sp>
    </p:spTree>
    <p:extLst>
      <p:ext uri="{BB962C8B-B14F-4D97-AF65-F5344CB8AC3E}">
        <p14:creationId xmlns:p14="http://schemas.microsoft.com/office/powerpoint/2010/main" val="855069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D4E2F-7907-42FF-9CDA-EC694FEB714E}" type="datetimeFigureOut">
              <a:rPr lang="en-US" smtClean="0"/>
              <a:t>4/23/2022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6990DA-5E3A-4879-AF99-F8C3347F71CF}" type="slidenum">
              <a:rPr lang="en-US" smtClean="0"/>
              <a:t>‹#›</a:t>
            </a:fld>
            <a:endParaRPr lang="en-US"/>
          </a:p>
        </p:txBody>
      </p:sp>
    </p:spTree>
    <p:extLst>
      <p:ext uri="{BB962C8B-B14F-4D97-AF65-F5344CB8AC3E}">
        <p14:creationId xmlns:p14="http://schemas.microsoft.com/office/powerpoint/2010/main" val="654447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47D4E2F-7907-42FF-9CDA-EC694FEB714E}" type="datetimeFigureOut">
              <a:rPr lang="en-US" smtClean="0"/>
              <a:t>4/23/2022</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56990DA-5E3A-4879-AF99-F8C3347F71CF}" type="slidenum">
              <a:rPr lang="en-US" smtClean="0"/>
              <a:t>‹#›</a:t>
            </a:fld>
            <a:endParaRPr lang="en-US"/>
          </a:p>
        </p:txBody>
      </p:sp>
    </p:spTree>
    <p:extLst>
      <p:ext uri="{BB962C8B-B14F-4D97-AF65-F5344CB8AC3E}">
        <p14:creationId xmlns:p14="http://schemas.microsoft.com/office/powerpoint/2010/main" val="1543918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slide" Target="slide17.xml"/><Relationship Id="rId2" Type="http://schemas.openxmlformats.org/officeDocument/2006/relationships/slide" Target="slide7.xml"/><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8.xml"/><Relationship Id="rId7" Type="http://schemas.openxmlformats.org/officeDocument/2006/relationships/slide" Target="slide22.xml"/><Relationship Id="rId2" Type="http://schemas.openxmlformats.org/officeDocument/2006/relationships/slide" Target="slide12.xml"/><Relationship Id="rId1" Type="http://schemas.openxmlformats.org/officeDocument/2006/relationships/slideLayout" Target="../slideLayouts/slideLayout1.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19.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17.xml"/><Relationship Id="rId5"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3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slide" Target="slide28.xml"/><Relationship Id="rId2" Type="http://schemas.openxmlformats.org/officeDocument/2006/relationships/slide" Target="slide17.xml"/><Relationship Id="rId1" Type="http://schemas.openxmlformats.org/officeDocument/2006/relationships/slideLayout" Target="../slideLayouts/slideLayout1.xml"/><Relationship Id="rId6" Type="http://schemas.openxmlformats.org/officeDocument/2006/relationships/slide" Target="slide27.xml"/><Relationship Id="rId5" Type="http://schemas.openxmlformats.org/officeDocument/2006/relationships/slide" Target="slide26.xml"/><Relationship Id="rId4" Type="http://schemas.openxmlformats.org/officeDocument/2006/relationships/slide" Target="slide25.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3.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31.xml"/><Relationship Id="rId4" Type="http://schemas.openxmlformats.org/officeDocument/2006/relationships/slide" Target="slide30.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28.xml"/><Relationship Id="rId1" Type="http://schemas.openxmlformats.org/officeDocument/2006/relationships/slideLayout" Target="../slideLayouts/slideLayout1.xml"/><Relationship Id="rId5" Type="http://schemas.openxmlformats.org/officeDocument/2006/relationships/slide" Target="slide35.xml"/><Relationship Id="rId4" Type="http://schemas.openxmlformats.org/officeDocument/2006/relationships/slide" Target="slide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1.xml"/><Relationship Id="rId5" Type="http://schemas.openxmlformats.org/officeDocument/2006/relationships/slide" Target="slide7.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12.xm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F08599-3FED-4288-A20D-E7BCAC3B8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idsection of a person holding a miniature house">
            <a:extLst>
              <a:ext uri="{FF2B5EF4-FFF2-40B4-BE49-F238E27FC236}">
                <a16:creationId xmlns:a16="http://schemas.microsoft.com/office/drawing/2014/main" id="{D8D4B44D-36FB-E55E-6551-580A94597B76}"/>
              </a:ext>
            </a:extLst>
          </p:cNvPr>
          <p:cNvPicPr>
            <a:picLocks noChangeAspect="1"/>
          </p:cNvPicPr>
          <p:nvPr/>
        </p:nvPicPr>
        <p:blipFill rotWithShape="1">
          <a:blip r:embed="rId3"/>
          <a:srcRect t="18831" r="9091"/>
          <a:stretch/>
        </p:blipFill>
        <p:spPr>
          <a:xfrm>
            <a:off x="20" y="10"/>
            <a:ext cx="12191980" cy="6857990"/>
          </a:xfrm>
          <a:prstGeom prst="rect">
            <a:avLst/>
          </a:prstGeom>
        </p:spPr>
      </p:pic>
      <p:sp>
        <p:nvSpPr>
          <p:cNvPr id="12" name="Freeform 13">
            <a:extLst>
              <a:ext uri="{FF2B5EF4-FFF2-40B4-BE49-F238E27FC236}">
                <a16:creationId xmlns:a16="http://schemas.microsoft.com/office/drawing/2014/main" id="{C884A6B2-90E9-4BDB-8503-71AC02D39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933" y="-16933"/>
            <a:ext cx="7340600" cy="6883400"/>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600" h="6883400">
                <a:moveTo>
                  <a:pt x="5427133" y="8466"/>
                </a:moveTo>
                <a:lnTo>
                  <a:pt x="4783666" y="2573866"/>
                </a:lnTo>
                <a:lnTo>
                  <a:pt x="7340600" y="6874933"/>
                </a:lnTo>
                <a:lnTo>
                  <a:pt x="0" y="6883400"/>
                </a:lnTo>
                <a:lnTo>
                  <a:pt x="8466" y="0"/>
                </a:lnTo>
                <a:lnTo>
                  <a:pt x="5427133"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685800" y="1634067"/>
            <a:ext cx="4080932" cy="3310468"/>
          </a:xfrm>
        </p:spPr>
        <p:txBody>
          <a:bodyPr>
            <a:normAutofit/>
          </a:bodyPr>
          <a:lstStyle/>
          <a:p>
            <a:pPr algn="l">
              <a:lnSpc>
                <a:spcPct val="90000"/>
              </a:lnSpc>
            </a:pPr>
            <a:r>
              <a:rPr lang="en-US" sz="5400" b="1" i="1" dirty="0">
                <a:solidFill>
                  <a:schemeClr val="bg1"/>
                </a:solidFill>
              </a:rPr>
              <a:t>CEIS101</a:t>
            </a:r>
            <a:br>
              <a:rPr lang="en-US" sz="5400" b="1" i="1" dirty="0">
                <a:solidFill>
                  <a:schemeClr val="bg1"/>
                </a:solidFill>
              </a:rPr>
            </a:br>
            <a:r>
              <a:rPr lang="en-US" sz="5400" b="1" i="1" dirty="0">
                <a:solidFill>
                  <a:schemeClr val="bg1"/>
                </a:solidFill>
              </a:rPr>
              <a:t>Smart Home Security System</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685800" y="4944534"/>
            <a:ext cx="4080933" cy="939799"/>
          </a:xfrm>
        </p:spPr>
        <p:txBody>
          <a:bodyPr>
            <a:normAutofit/>
          </a:bodyPr>
          <a:lstStyle/>
          <a:p>
            <a:pPr algn="l">
              <a:lnSpc>
                <a:spcPct val="90000"/>
              </a:lnSpc>
            </a:pPr>
            <a:r>
              <a:rPr lang="en-US" sz="1000" dirty="0">
                <a:solidFill>
                  <a:schemeClr val="bg1"/>
                </a:solidFill>
              </a:rPr>
              <a:t>Created By Nicholas Allen</a:t>
            </a:r>
          </a:p>
          <a:p>
            <a:pPr algn="l">
              <a:lnSpc>
                <a:spcPct val="90000"/>
              </a:lnSpc>
            </a:pPr>
            <a:endParaRPr lang="en-US" sz="1000" dirty="0">
              <a:solidFill>
                <a:schemeClr val="bg1"/>
              </a:solidFill>
            </a:endParaRPr>
          </a:p>
          <a:p>
            <a:pPr algn="l">
              <a:lnSpc>
                <a:spcPct val="90000"/>
              </a:lnSpc>
            </a:pPr>
            <a:r>
              <a:rPr lang="en-US" sz="1000" dirty="0">
                <a:solidFill>
                  <a:schemeClr val="bg1"/>
                </a:solidFill>
              </a:rPr>
              <a:t>Arduino Mega 2560, Active Buzzer, LEDs, Photoresistor, Sonic Distance Sensor, Water Level Sensor, Digital Humidity and Temperature Sensor   </a:t>
            </a:r>
          </a:p>
        </p:txBody>
      </p:sp>
      <p:grpSp>
        <p:nvGrpSpPr>
          <p:cNvPr id="14" name="Group 13">
            <a:extLst>
              <a:ext uri="{FF2B5EF4-FFF2-40B4-BE49-F238E27FC236}">
                <a16:creationId xmlns:a16="http://schemas.microsoft.com/office/drawing/2014/main" id="{E9046BC8-D404-4E7D-9202-A07F3FDD38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64100" y="-4763"/>
            <a:ext cx="5014912" cy="6862763"/>
            <a:chOff x="2928938" y="-4763"/>
            <a:chExt cx="5014912" cy="6862763"/>
          </a:xfrm>
        </p:grpSpPr>
        <p:sp>
          <p:nvSpPr>
            <p:cNvPr id="15" name="Freeform 6">
              <a:extLst>
                <a:ext uri="{FF2B5EF4-FFF2-40B4-BE49-F238E27FC236}">
                  <a16:creationId xmlns:a16="http://schemas.microsoft.com/office/drawing/2014/main" id="{4C202215-4C35-450D-9F60-671C8F8DE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6" name="Freeform 7">
              <a:extLst>
                <a:ext uri="{FF2B5EF4-FFF2-40B4-BE49-F238E27FC236}">
                  <a16:creationId xmlns:a16="http://schemas.microsoft.com/office/drawing/2014/main" id="{F1A5BA8A-AEB4-4BCB-B86C-3F6A8E229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7" name="Freeform 9">
              <a:extLst>
                <a:ext uri="{FF2B5EF4-FFF2-40B4-BE49-F238E27FC236}">
                  <a16:creationId xmlns:a16="http://schemas.microsoft.com/office/drawing/2014/main" id="{28AC2443-05F0-41CD-8D4A-63DE144F8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8" name="Freeform 10">
              <a:extLst>
                <a:ext uri="{FF2B5EF4-FFF2-40B4-BE49-F238E27FC236}">
                  <a16:creationId xmlns:a16="http://schemas.microsoft.com/office/drawing/2014/main" id="{33E32F17-ED99-4969-B4D6-10A987D736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9" name="Freeform 11">
              <a:extLst>
                <a:ext uri="{FF2B5EF4-FFF2-40B4-BE49-F238E27FC236}">
                  <a16:creationId xmlns:a16="http://schemas.microsoft.com/office/drawing/2014/main" id="{5599A813-8424-4E53-95CA-85BF5470D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0" name="Freeform 12">
              <a:extLst>
                <a:ext uri="{FF2B5EF4-FFF2-40B4-BE49-F238E27FC236}">
                  <a16:creationId xmlns:a16="http://schemas.microsoft.com/office/drawing/2014/main" id="{52431A4F-4662-480B-8AD3-394EACD7E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Tree>
    <p:extLst>
      <p:ext uri="{BB962C8B-B14F-4D97-AF65-F5344CB8AC3E}">
        <p14:creationId xmlns:p14="http://schemas.microsoft.com/office/powerpoint/2010/main" val="73752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400"/>
                                        <p:tgtEl>
                                          <p:spTgt spid="3">
                                            <p:txEl>
                                              <p:pRg st="2" end="2"/>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353343" y="661738"/>
            <a:ext cx="10018713" cy="637674"/>
          </a:xfrm>
        </p:spPr>
        <p:txBody>
          <a:bodyPr>
            <a:normAutofit fontScale="90000"/>
          </a:bodyPr>
          <a:lstStyle/>
          <a:p>
            <a:r>
              <a:rPr lang="en-US" sz="4400" dirty="0"/>
              <a:t>Circuit with red LED on (picture)</a:t>
            </a:r>
          </a:p>
        </p:txBody>
      </p:sp>
      <p:pic>
        <p:nvPicPr>
          <p:cNvPr id="5" name="Picture 4" descr="Circuit with red LED on">
            <a:extLst>
              <a:ext uri="{FF2B5EF4-FFF2-40B4-BE49-F238E27FC236}">
                <a16:creationId xmlns:a16="http://schemas.microsoft.com/office/drawing/2014/main" id="{7894C332-A983-49EA-B43F-E6AD47FED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530947" y="435465"/>
            <a:ext cx="5130105" cy="6858000"/>
          </a:xfrm>
          <a:prstGeom prst="rect">
            <a:avLst/>
          </a:prstGeom>
        </p:spPr>
      </p:pic>
    </p:spTree>
    <p:extLst>
      <p:ext uri="{BB962C8B-B14F-4D97-AF65-F5344CB8AC3E}">
        <p14:creationId xmlns:p14="http://schemas.microsoft.com/office/powerpoint/2010/main" val="3432478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284786" y="517359"/>
            <a:ext cx="10018713" cy="685800"/>
          </a:xfrm>
        </p:spPr>
        <p:txBody>
          <a:bodyPr>
            <a:normAutofit fontScale="90000"/>
          </a:bodyPr>
          <a:lstStyle/>
          <a:p>
            <a:r>
              <a:rPr lang="en-US" sz="4400" dirty="0"/>
              <a:t>Serial Monitor (screenshot)</a:t>
            </a:r>
          </a:p>
        </p:txBody>
      </p:sp>
      <p:pic>
        <p:nvPicPr>
          <p:cNvPr id="5" name="Picture 4" descr="Serial Monitor, showing name and red LED function">
            <a:extLst>
              <a:ext uri="{FF2B5EF4-FFF2-40B4-BE49-F238E27FC236}">
                <a16:creationId xmlns:a16="http://schemas.microsoft.com/office/drawing/2014/main" id="{EDF56494-832A-4B33-857B-D7A14955D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1980" y="1203159"/>
            <a:ext cx="4705179" cy="4705179"/>
          </a:xfrm>
          <a:prstGeom prst="rect">
            <a:avLst/>
          </a:prstGeom>
        </p:spPr>
      </p:pic>
    </p:spTree>
    <p:extLst>
      <p:ext uri="{BB962C8B-B14F-4D97-AF65-F5344CB8AC3E}">
        <p14:creationId xmlns:p14="http://schemas.microsoft.com/office/powerpoint/2010/main" val="1521774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2928401" y="1380068"/>
            <a:ext cx="8574622" cy="1388535"/>
          </a:xfrm>
        </p:spPr>
        <p:txBody>
          <a:bodyPr/>
          <a:lstStyle/>
          <a:p>
            <a:r>
              <a:rPr lang="en-US" b="1" i="1" dirty="0"/>
              <a:t>Module 4</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4515378" y="2807724"/>
            <a:ext cx="6987645" cy="3198938"/>
          </a:xfrm>
        </p:spPr>
        <p:txBody>
          <a:bodyPr>
            <a:normAutofit fontScale="92500"/>
          </a:bodyPr>
          <a:lstStyle/>
          <a:p>
            <a:r>
              <a:rPr lang="en-US" i="1" dirty="0"/>
              <a:t>Adding Door Sensor to Smart Home System</a:t>
            </a:r>
          </a:p>
          <a:p>
            <a:r>
              <a:rPr lang="en-US" dirty="0">
                <a:hlinkClick r:id="rId2" action="ppaction://hlinksldjump"/>
              </a:rPr>
              <a:t>Module 3 ---- Page 7</a:t>
            </a:r>
            <a:endParaRPr lang="en-US" dirty="0"/>
          </a:p>
          <a:p>
            <a:r>
              <a:rPr lang="en-US" dirty="0">
                <a:hlinkClick r:id="rId3" action="ppaction://hlinksldjump"/>
              </a:rPr>
              <a:t>Circuit w/ Simulated Door Closed w/ Green LED On ---- Page 13</a:t>
            </a:r>
            <a:endParaRPr lang="en-US" dirty="0"/>
          </a:p>
          <a:p>
            <a:r>
              <a:rPr lang="en-US" dirty="0">
                <a:hlinkClick r:id="rId4" action="ppaction://hlinksldjump"/>
              </a:rPr>
              <a:t>Circuit w/ Simulated Door Open w/ Green LED Off ---- Page 14</a:t>
            </a:r>
            <a:endParaRPr lang="en-US" dirty="0"/>
          </a:p>
          <a:p>
            <a:r>
              <a:rPr lang="en-US" dirty="0">
                <a:hlinkClick r:id="rId5" action="ppaction://hlinksldjump"/>
              </a:rPr>
              <a:t>Arduino Source Code (Screenshot) ---- Page 15</a:t>
            </a:r>
            <a:endParaRPr lang="en-US" dirty="0"/>
          </a:p>
          <a:p>
            <a:r>
              <a:rPr lang="en-US" dirty="0">
                <a:hlinkClick r:id="rId6" action="ppaction://hlinksldjump"/>
              </a:rPr>
              <a:t>Serial Monitor (Screenshot) ---- Page 16</a:t>
            </a:r>
            <a:endParaRPr lang="en-US" dirty="0"/>
          </a:p>
          <a:p>
            <a:r>
              <a:rPr lang="en-US" dirty="0">
                <a:hlinkClick r:id="rId7" action="ppaction://hlinksldjump"/>
              </a:rPr>
              <a:t>Module 5 ---- Page 17</a:t>
            </a:r>
            <a:endParaRPr lang="en-US" dirty="0"/>
          </a:p>
          <a:p>
            <a:endParaRPr lang="en-US" dirty="0"/>
          </a:p>
        </p:txBody>
      </p:sp>
    </p:spTree>
    <p:extLst>
      <p:ext uri="{BB962C8B-B14F-4D97-AF65-F5344CB8AC3E}">
        <p14:creationId xmlns:p14="http://schemas.microsoft.com/office/powerpoint/2010/main" val="3242883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223210" y="697831"/>
            <a:ext cx="11249578" cy="872541"/>
          </a:xfrm>
        </p:spPr>
        <p:txBody>
          <a:bodyPr>
            <a:noAutofit/>
          </a:bodyPr>
          <a:lstStyle/>
          <a:p>
            <a:r>
              <a:rPr lang="en-US" sz="4000" dirty="0"/>
              <a:t>Circuit of door closed with Green LED ON (picture)</a:t>
            </a:r>
          </a:p>
        </p:txBody>
      </p:sp>
      <p:pic>
        <p:nvPicPr>
          <p:cNvPr id="7" name="Picture 6" descr="A picture containing text, electronics&#10;&#10;Description automatically generated">
            <a:extLst>
              <a:ext uri="{FF2B5EF4-FFF2-40B4-BE49-F238E27FC236}">
                <a16:creationId xmlns:a16="http://schemas.microsoft.com/office/drawing/2014/main" id="{98A97D26-E817-467E-8465-7E36E3E1F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244472" y="686767"/>
            <a:ext cx="4678202" cy="6438591"/>
          </a:xfrm>
          <a:prstGeom prst="rect">
            <a:avLst/>
          </a:prstGeom>
        </p:spPr>
      </p:pic>
      <p:pic>
        <p:nvPicPr>
          <p:cNvPr id="9" name="Picture 8" descr="Diagram&#10;&#10;Description automatically generated">
            <a:extLst>
              <a:ext uri="{FF2B5EF4-FFF2-40B4-BE49-F238E27FC236}">
                <a16:creationId xmlns:a16="http://schemas.microsoft.com/office/drawing/2014/main" id="{FD68FD86-31C6-4BF8-A01C-A3B1EA4A0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285290" y="2166179"/>
            <a:ext cx="4674792" cy="3483178"/>
          </a:xfrm>
          <a:prstGeom prst="rect">
            <a:avLst/>
          </a:prstGeom>
        </p:spPr>
      </p:pic>
    </p:spTree>
    <p:extLst>
      <p:ext uri="{BB962C8B-B14F-4D97-AF65-F5344CB8AC3E}">
        <p14:creationId xmlns:p14="http://schemas.microsoft.com/office/powerpoint/2010/main" val="3669562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267742" y="649705"/>
            <a:ext cx="10329147" cy="673769"/>
          </a:xfrm>
        </p:spPr>
        <p:txBody>
          <a:bodyPr>
            <a:normAutofit fontScale="90000"/>
          </a:bodyPr>
          <a:lstStyle/>
          <a:p>
            <a:r>
              <a:rPr lang="en-US" sz="4000" dirty="0"/>
              <a:t>Circuit of door open with Green LED OFF (picture)</a:t>
            </a:r>
          </a:p>
        </p:txBody>
      </p:sp>
      <p:pic>
        <p:nvPicPr>
          <p:cNvPr id="5" name="Picture 4" descr="A picture containing text, electronics&#10;&#10;Description automatically generated">
            <a:extLst>
              <a:ext uri="{FF2B5EF4-FFF2-40B4-BE49-F238E27FC236}">
                <a16:creationId xmlns:a16="http://schemas.microsoft.com/office/drawing/2014/main" id="{7C3365ED-845F-4E29-B794-930714F0C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818639" y="283915"/>
            <a:ext cx="4900769" cy="6979884"/>
          </a:xfrm>
          <a:prstGeom prst="rect">
            <a:avLst/>
          </a:prstGeom>
        </p:spPr>
      </p:pic>
      <p:pic>
        <p:nvPicPr>
          <p:cNvPr id="7" name="Picture 6" descr="Calendar&#10;&#10;Description automatically generated">
            <a:extLst>
              <a:ext uri="{FF2B5EF4-FFF2-40B4-BE49-F238E27FC236}">
                <a16:creationId xmlns:a16="http://schemas.microsoft.com/office/drawing/2014/main" id="{BD7E2565-D8AD-43D0-813C-30A0C4DAF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451363" y="1961595"/>
            <a:ext cx="4900768" cy="3624526"/>
          </a:xfrm>
          <a:prstGeom prst="rect">
            <a:avLst/>
          </a:prstGeom>
        </p:spPr>
      </p:pic>
    </p:spTree>
    <p:extLst>
      <p:ext uri="{BB962C8B-B14F-4D97-AF65-F5344CB8AC3E}">
        <p14:creationId xmlns:p14="http://schemas.microsoft.com/office/powerpoint/2010/main" val="660590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392785" y="334569"/>
            <a:ext cx="7300787" cy="670034"/>
          </a:xfrm>
        </p:spPr>
        <p:txBody>
          <a:bodyPr>
            <a:normAutofit fontScale="90000"/>
          </a:bodyPr>
          <a:lstStyle/>
          <a:p>
            <a:r>
              <a:rPr lang="en-US" sz="4000" dirty="0"/>
              <a:t>Arduino Code (screenshot)</a:t>
            </a:r>
          </a:p>
        </p:txBody>
      </p:sp>
      <p:pic>
        <p:nvPicPr>
          <p:cNvPr id="5" name="Picture 4" descr="Graphical user interface, text, application&#10;&#10;Description automatically generated">
            <a:extLst>
              <a:ext uri="{FF2B5EF4-FFF2-40B4-BE49-F238E27FC236}">
                <a16:creationId xmlns:a16="http://schemas.microsoft.com/office/drawing/2014/main" id="{DE948F91-AEF7-48DE-94D7-73368FBA56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0502" y="877613"/>
            <a:ext cx="9985829" cy="5614287"/>
          </a:xfrm>
          <a:prstGeom prst="rect">
            <a:avLst/>
          </a:prstGeom>
        </p:spPr>
      </p:pic>
    </p:spTree>
    <p:extLst>
      <p:ext uri="{BB962C8B-B14F-4D97-AF65-F5344CB8AC3E}">
        <p14:creationId xmlns:p14="http://schemas.microsoft.com/office/powerpoint/2010/main" val="1970939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44242" y="874986"/>
            <a:ext cx="8053827" cy="606973"/>
          </a:xfrm>
        </p:spPr>
        <p:txBody>
          <a:bodyPr>
            <a:normAutofit fontScale="90000"/>
          </a:bodyPr>
          <a:lstStyle/>
          <a:p>
            <a:r>
              <a:rPr lang="en-US" sz="4000" dirty="0"/>
              <a:t>Serial Monitor (screenshot)</a:t>
            </a:r>
          </a:p>
        </p:txBody>
      </p:sp>
      <p:pic>
        <p:nvPicPr>
          <p:cNvPr id="5" name="Picture 4">
            <a:extLst>
              <a:ext uri="{FF2B5EF4-FFF2-40B4-BE49-F238E27FC236}">
                <a16:creationId xmlns:a16="http://schemas.microsoft.com/office/drawing/2014/main" id="{A3EFC49D-CE6E-4612-B3B8-4C08FF93088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91361" y="1506608"/>
            <a:ext cx="9985829" cy="4476406"/>
          </a:xfrm>
          <a:prstGeom prst="rect">
            <a:avLst/>
          </a:prstGeom>
        </p:spPr>
      </p:pic>
    </p:spTree>
    <p:extLst>
      <p:ext uri="{BB962C8B-B14F-4D97-AF65-F5344CB8AC3E}">
        <p14:creationId xmlns:p14="http://schemas.microsoft.com/office/powerpoint/2010/main" val="3187156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2928401" y="1380068"/>
            <a:ext cx="8574622" cy="1388535"/>
          </a:xfrm>
        </p:spPr>
        <p:txBody>
          <a:bodyPr/>
          <a:lstStyle/>
          <a:p>
            <a:r>
              <a:rPr lang="en-US" b="1" i="1" dirty="0"/>
              <a:t>Module 5</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2443656" y="2807723"/>
            <a:ext cx="9059368" cy="3573621"/>
          </a:xfrm>
        </p:spPr>
        <p:txBody>
          <a:bodyPr>
            <a:normAutofit lnSpcReduction="10000"/>
          </a:bodyPr>
          <a:lstStyle/>
          <a:p>
            <a:r>
              <a:rPr lang="en-US" i="1" dirty="0"/>
              <a:t>Adding Distance Sensor to Smart Home System and Conducting Data Analysis</a:t>
            </a:r>
          </a:p>
          <a:p>
            <a:r>
              <a:rPr lang="en-US" dirty="0">
                <a:hlinkClick r:id="rId2" action="ppaction://hlinksldjump"/>
              </a:rPr>
              <a:t>Module 4 ---- Page 12</a:t>
            </a:r>
            <a:endParaRPr lang="en-US" dirty="0"/>
          </a:p>
          <a:p>
            <a:r>
              <a:rPr lang="en-US" dirty="0">
                <a:hlinkClick r:id="rId3" action="ppaction://hlinksldjump"/>
              </a:rPr>
              <a:t>Circuit w/ Green LED On ---- Page 18</a:t>
            </a:r>
            <a:endParaRPr lang="en-US" dirty="0"/>
          </a:p>
          <a:p>
            <a:r>
              <a:rPr lang="en-US" dirty="0">
                <a:hlinkClick r:id="rId4" action="ppaction://hlinksldjump"/>
              </a:rPr>
              <a:t>Circuit w/ Yellow LED On ---- Page 19</a:t>
            </a:r>
            <a:r>
              <a:rPr lang="en-US" dirty="0"/>
              <a:t> </a:t>
            </a:r>
          </a:p>
          <a:p>
            <a:r>
              <a:rPr lang="en-US" dirty="0">
                <a:hlinkClick r:id="rId5" action="ppaction://hlinksldjump"/>
              </a:rPr>
              <a:t>Circuit w/ Red LED On ---- Page 20</a:t>
            </a:r>
            <a:endParaRPr lang="en-US" dirty="0"/>
          </a:p>
          <a:p>
            <a:r>
              <a:rPr lang="en-US" dirty="0">
                <a:hlinkClick r:id="rId6" action="ppaction://hlinksldjump"/>
              </a:rPr>
              <a:t>Arduino Source Code (Screenshot) ---- Page 21</a:t>
            </a:r>
            <a:endParaRPr lang="en-US" dirty="0"/>
          </a:p>
          <a:p>
            <a:r>
              <a:rPr lang="en-US" dirty="0">
                <a:hlinkClick r:id="rId7" action="ppaction://hlinksldjump"/>
              </a:rPr>
              <a:t>Data Analysis (Graph of Sensor Data) ---- Page 22</a:t>
            </a:r>
            <a:endParaRPr lang="en-US" dirty="0"/>
          </a:p>
          <a:p>
            <a:r>
              <a:rPr lang="en-US" dirty="0">
                <a:hlinkClick r:id="rId8" action="ppaction://hlinksldjump"/>
              </a:rPr>
              <a:t>Module 6 ---- Page 23</a:t>
            </a:r>
            <a:endParaRPr lang="en-US" dirty="0"/>
          </a:p>
          <a:p>
            <a:endParaRPr lang="en-US" dirty="0"/>
          </a:p>
        </p:txBody>
      </p:sp>
    </p:spTree>
    <p:extLst>
      <p:ext uri="{BB962C8B-B14F-4D97-AF65-F5344CB8AC3E}">
        <p14:creationId xmlns:p14="http://schemas.microsoft.com/office/powerpoint/2010/main" val="2080943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484311" y="685800"/>
            <a:ext cx="4790365" cy="5494283"/>
          </a:xfrm>
        </p:spPr>
        <p:txBody>
          <a:bodyPr>
            <a:normAutofit/>
          </a:bodyPr>
          <a:lstStyle/>
          <a:p>
            <a:r>
              <a:rPr lang="en-US" sz="4400" dirty="0"/>
              <a:t>Circuit with green LED on (picture)</a:t>
            </a:r>
          </a:p>
        </p:txBody>
      </p:sp>
      <p:pic>
        <p:nvPicPr>
          <p:cNvPr id="5" name="Picture 4" descr="Week 5, Green LED ON">
            <a:extLst>
              <a:ext uri="{FF2B5EF4-FFF2-40B4-BE49-F238E27FC236}">
                <a16:creationId xmlns:a16="http://schemas.microsoft.com/office/drawing/2014/main" id="{C56707DF-4065-4C92-948D-CE1064A082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7254" y="455971"/>
            <a:ext cx="5135232" cy="5946058"/>
          </a:xfrm>
          <a:prstGeom prst="rect">
            <a:avLst/>
          </a:prstGeom>
        </p:spPr>
      </p:pic>
    </p:spTree>
    <p:extLst>
      <p:ext uri="{BB962C8B-B14F-4D97-AF65-F5344CB8AC3E}">
        <p14:creationId xmlns:p14="http://schemas.microsoft.com/office/powerpoint/2010/main" val="2945797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484311" y="685800"/>
            <a:ext cx="4611689" cy="5760006"/>
          </a:xfrm>
        </p:spPr>
        <p:txBody>
          <a:bodyPr>
            <a:normAutofit/>
          </a:bodyPr>
          <a:lstStyle/>
          <a:p>
            <a:r>
              <a:rPr lang="en-US" sz="4400" dirty="0"/>
              <a:t>Circuit with yellow LED on (picture)</a:t>
            </a:r>
          </a:p>
        </p:txBody>
      </p:sp>
      <p:pic>
        <p:nvPicPr>
          <p:cNvPr id="5" name="Picture 4" descr="Week 5, Yellow LED ON">
            <a:extLst>
              <a:ext uri="{FF2B5EF4-FFF2-40B4-BE49-F238E27FC236}">
                <a16:creationId xmlns:a16="http://schemas.microsoft.com/office/drawing/2014/main" id="{75C159D6-BCC8-4C97-B954-0365CE6BAB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0787" y="685800"/>
            <a:ext cx="5182237" cy="5760006"/>
          </a:xfrm>
          <a:prstGeom prst="rect">
            <a:avLst/>
          </a:prstGeom>
        </p:spPr>
      </p:pic>
    </p:spTree>
    <p:extLst>
      <p:ext uri="{BB962C8B-B14F-4D97-AF65-F5344CB8AC3E}">
        <p14:creationId xmlns:p14="http://schemas.microsoft.com/office/powerpoint/2010/main" val="319435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2928402" y="1685762"/>
            <a:ext cx="8574622" cy="1011992"/>
          </a:xfrm>
        </p:spPr>
        <p:txBody>
          <a:bodyPr/>
          <a:lstStyle/>
          <a:p>
            <a:r>
              <a:rPr lang="en-US" b="1" i="1" dirty="0"/>
              <a:t>Contents</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2443656" y="2697754"/>
            <a:ext cx="9059368" cy="3721126"/>
          </a:xfrm>
        </p:spPr>
        <p:txBody>
          <a:bodyPr>
            <a:normAutofit/>
          </a:bodyPr>
          <a:lstStyle/>
          <a:p>
            <a:r>
              <a:rPr lang="en-US" dirty="0">
                <a:hlinkClick r:id="rId2" action="ppaction://hlinksldjump"/>
              </a:rPr>
              <a:t>Project Summary (Introduction) ---- Page 3 </a:t>
            </a:r>
            <a:endParaRPr lang="en-US" dirty="0"/>
          </a:p>
          <a:p>
            <a:r>
              <a:rPr lang="en-US" dirty="0">
                <a:hlinkClick r:id="rId3" action="ppaction://hlinksldjump"/>
              </a:rPr>
              <a:t>Module 2 (TinkerCAD Simulation) ---- Page 4</a:t>
            </a:r>
            <a:endParaRPr lang="en-US" dirty="0"/>
          </a:p>
          <a:p>
            <a:r>
              <a:rPr lang="en-US" dirty="0">
                <a:hlinkClick r:id="rId4" action="ppaction://hlinksldjump"/>
              </a:rPr>
              <a:t>Module 3 (Inventory Of Parts) ---- Page 7</a:t>
            </a:r>
            <a:endParaRPr lang="en-US" dirty="0"/>
          </a:p>
          <a:p>
            <a:r>
              <a:rPr lang="en-US" dirty="0">
                <a:hlinkClick r:id="rId5" action="ppaction://hlinksldjump"/>
              </a:rPr>
              <a:t>Module 4 (Door Sensor) ---- Page 12</a:t>
            </a:r>
            <a:endParaRPr lang="en-US" dirty="0"/>
          </a:p>
          <a:p>
            <a:r>
              <a:rPr lang="en-US" dirty="0">
                <a:hlinkClick r:id="rId6" action="ppaction://hlinksldjump"/>
              </a:rPr>
              <a:t>Module 5 (Distance Sensor) ---- Page 17</a:t>
            </a:r>
            <a:endParaRPr lang="en-US" dirty="0"/>
          </a:p>
          <a:p>
            <a:r>
              <a:rPr lang="en-US" dirty="0">
                <a:hlinkClick r:id="rId7" action="ppaction://hlinksldjump"/>
              </a:rPr>
              <a:t>Module 6 (Automated Light) ---- Page 23</a:t>
            </a:r>
            <a:endParaRPr lang="en-US" dirty="0"/>
          </a:p>
          <a:p>
            <a:r>
              <a:rPr lang="en-US" dirty="0">
                <a:hlinkClick r:id="rId8" action="ppaction://hlinksldjump"/>
              </a:rPr>
              <a:t>Module 6 Challenge ---- Page 28</a:t>
            </a:r>
            <a:endParaRPr lang="en-US" dirty="0"/>
          </a:p>
          <a:p>
            <a:r>
              <a:rPr lang="en-US" dirty="0">
                <a:hlinkClick r:id="rId9" action="ppaction://hlinksldjump"/>
              </a:rPr>
              <a:t>Follow Up---- Page 32</a:t>
            </a:r>
            <a:endParaRPr lang="en-US" dirty="0"/>
          </a:p>
        </p:txBody>
      </p:sp>
    </p:spTree>
    <p:extLst>
      <p:ext uri="{BB962C8B-B14F-4D97-AF65-F5344CB8AC3E}">
        <p14:creationId xmlns:p14="http://schemas.microsoft.com/office/powerpoint/2010/main" val="895190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484311" y="685800"/>
            <a:ext cx="4611689" cy="5736546"/>
          </a:xfrm>
        </p:spPr>
        <p:txBody>
          <a:bodyPr>
            <a:normAutofit/>
          </a:bodyPr>
          <a:lstStyle/>
          <a:p>
            <a:r>
              <a:rPr lang="en-US" sz="4400" dirty="0"/>
              <a:t>Circuit with red LED on (picture)</a:t>
            </a:r>
          </a:p>
        </p:txBody>
      </p:sp>
      <p:pic>
        <p:nvPicPr>
          <p:cNvPr id="5" name="Picture 4" descr="Week 5, Red LED ON">
            <a:extLst>
              <a:ext uri="{FF2B5EF4-FFF2-40B4-BE49-F238E27FC236}">
                <a16:creationId xmlns:a16="http://schemas.microsoft.com/office/drawing/2014/main" id="{E843C94E-8DA8-45EC-9B49-32DB01374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3667" y="435653"/>
            <a:ext cx="5012400" cy="5986693"/>
          </a:xfrm>
          <a:prstGeom prst="rect">
            <a:avLst/>
          </a:prstGeom>
        </p:spPr>
      </p:pic>
    </p:spTree>
    <p:extLst>
      <p:ext uri="{BB962C8B-B14F-4D97-AF65-F5344CB8AC3E}">
        <p14:creationId xmlns:p14="http://schemas.microsoft.com/office/powerpoint/2010/main" val="2606869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0" y="228600"/>
            <a:ext cx="10018713" cy="780393"/>
          </a:xfrm>
        </p:spPr>
        <p:txBody>
          <a:bodyPr>
            <a:normAutofit/>
          </a:bodyPr>
          <a:lstStyle/>
          <a:p>
            <a:r>
              <a:rPr lang="en-US" sz="4400" dirty="0"/>
              <a:t>Arduino Code (screenshot)</a:t>
            </a:r>
          </a:p>
        </p:txBody>
      </p:sp>
      <p:pic>
        <p:nvPicPr>
          <p:cNvPr id="5" name="Picture 4" descr="Week 5, Arduino Code, Showing Name">
            <a:extLst>
              <a:ext uri="{FF2B5EF4-FFF2-40B4-BE49-F238E27FC236}">
                <a16:creationId xmlns:a16="http://schemas.microsoft.com/office/drawing/2014/main" id="{0429460E-A0E3-47E6-9CBA-2DBB69CD8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429" y="1008993"/>
            <a:ext cx="9572625" cy="5381974"/>
          </a:xfrm>
          <a:prstGeom prst="rect">
            <a:avLst/>
          </a:prstGeom>
        </p:spPr>
      </p:pic>
    </p:spTree>
    <p:extLst>
      <p:ext uri="{BB962C8B-B14F-4D97-AF65-F5344CB8AC3E}">
        <p14:creationId xmlns:p14="http://schemas.microsoft.com/office/powerpoint/2010/main" val="1217854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0" y="613261"/>
            <a:ext cx="10018713" cy="748862"/>
          </a:xfrm>
        </p:spPr>
        <p:txBody>
          <a:bodyPr>
            <a:normAutofit fontScale="90000"/>
          </a:bodyPr>
          <a:lstStyle/>
          <a:p>
            <a:r>
              <a:rPr lang="en-US" sz="4400" dirty="0"/>
              <a:t>Plot of data (graph from Excel)</a:t>
            </a:r>
          </a:p>
        </p:txBody>
      </p:sp>
      <p:pic>
        <p:nvPicPr>
          <p:cNvPr id="5" name="Picture 4" descr="Week 5, Excel Graph">
            <a:extLst>
              <a:ext uri="{FF2B5EF4-FFF2-40B4-BE49-F238E27FC236}">
                <a16:creationId xmlns:a16="http://schemas.microsoft.com/office/drawing/2014/main" id="{FC54D4FB-189B-40FC-93B1-FAB2A2EBD0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284" y="1362122"/>
            <a:ext cx="8168340" cy="5029200"/>
          </a:xfrm>
          <a:prstGeom prst="rect">
            <a:avLst/>
          </a:prstGeom>
        </p:spPr>
      </p:pic>
    </p:spTree>
    <p:extLst>
      <p:ext uri="{BB962C8B-B14F-4D97-AF65-F5344CB8AC3E}">
        <p14:creationId xmlns:p14="http://schemas.microsoft.com/office/powerpoint/2010/main" val="4117332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2928401" y="1380068"/>
            <a:ext cx="8574622" cy="1388535"/>
          </a:xfrm>
        </p:spPr>
        <p:txBody>
          <a:bodyPr/>
          <a:lstStyle/>
          <a:p>
            <a:r>
              <a:rPr lang="en-US" b="1" i="1" dirty="0"/>
              <a:t>Module 6</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2443655" y="2768603"/>
            <a:ext cx="9059368" cy="3573621"/>
          </a:xfrm>
        </p:spPr>
        <p:txBody>
          <a:bodyPr>
            <a:normAutofit/>
          </a:bodyPr>
          <a:lstStyle/>
          <a:p>
            <a:r>
              <a:rPr lang="en-US" i="1" dirty="0"/>
              <a:t>Adding Automated Light to Smart Home System</a:t>
            </a:r>
          </a:p>
          <a:p>
            <a:r>
              <a:rPr lang="en-US" dirty="0">
                <a:hlinkClick r:id="rId2" action="ppaction://hlinksldjump"/>
              </a:rPr>
              <a:t>Module 5 ---- Page 17</a:t>
            </a:r>
            <a:endParaRPr lang="en-US" dirty="0"/>
          </a:p>
          <a:p>
            <a:r>
              <a:rPr lang="en-US" dirty="0">
                <a:hlinkClick r:id="rId3" action="ppaction://hlinksldjump"/>
              </a:rPr>
              <a:t>Circuit w/ Automated Blue LED Off ---- Page 24</a:t>
            </a:r>
            <a:endParaRPr lang="en-US" dirty="0"/>
          </a:p>
          <a:p>
            <a:r>
              <a:rPr lang="en-US" dirty="0">
                <a:hlinkClick r:id="rId4" action="ppaction://hlinksldjump"/>
              </a:rPr>
              <a:t>Circuit w/ Automated Blue LED On ---- Page 25</a:t>
            </a:r>
            <a:endParaRPr lang="en-US" dirty="0"/>
          </a:p>
          <a:p>
            <a:r>
              <a:rPr lang="en-US" dirty="0">
                <a:hlinkClick r:id="rId5" action="ppaction://hlinksldjump"/>
              </a:rPr>
              <a:t>Arduino Source Code (Screenshot) ---- Page 26</a:t>
            </a:r>
            <a:endParaRPr lang="en-US" dirty="0"/>
          </a:p>
          <a:p>
            <a:r>
              <a:rPr lang="en-US" dirty="0">
                <a:hlinkClick r:id="rId6" action="ppaction://hlinksldjump"/>
              </a:rPr>
              <a:t>Serial Monitor (Screenshot) ---- Page 27</a:t>
            </a:r>
            <a:endParaRPr lang="en-US" dirty="0"/>
          </a:p>
          <a:p>
            <a:r>
              <a:rPr lang="en-US" dirty="0">
                <a:hlinkClick r:id="rId7" action="ppaction://hlinksldjump"/>
              </a:rPr>
              <a:t>Module 6 Challenge ---- Page 28</a:t>
            </a:r>
            <a:endParaRPr lang="en-US" dirty="0"/>
          </a:p>
          <a:p>
            <a:endParaRPr lang="en-US" dirty="0"/>
          </a:p>
        </p:txBody>
      </p:sp>
    </p:spTree>
    <p:extLst>
      <p:ext uri="{BB962C8B-B14F-4D97-AF65-F5344CB8AC3E}">
        <p14:creationId xmlns:p14="http://schemas.microsoft.com/office/powerpoint/2010/main" val="1078426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231392" y="685800"/>
            <a:ext cx="10266702" cy="701009"/>
          </a:xfrm>
        </p:spPr>
        <p:txBody>
          <a:bodyPr>
            <a:normAutofit fontScale="90000"/>
          </a:bodyPr>
          <a:lstStyle/>
          <a:p>
            <a:r>
              <a:rPr lang="en-US" sz="4400" dirty="0"/>
              <a:t>Circuit with automated LED off (picture)</a:t>
            </a:r>
          </a:p>
        </p:txBody>
      </p:sp>
      <p:pic>
        <p:nvPicPr>
          <p:cNvPr id="5" name="Picture 4" descr="Light sensitive LED off">
            <a:extLst>
              <a:ext uri="{FF2B5EF4-FFF2-40B4-BE49-F238E27FC236}">
                <a16:creationId xmlns:a16="http://schemas.microsoft.com/office/drawing/2014/main" id="{F767C59C-A375-41AB-BAF8-A5831EB507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542967" y="510842"/>
            <a:ext cx="5106066" cy="6858000"/>
          </a:xfrm>
          <a:prstGeom prst="rect">
            <a:avLst/>
          </a:prstGeom>
        </p:spPr>
      </p:pic>
    </p:spTree>
    <p:extLst>
      <p:ext uri="{BB962C8B-B14F-4D97-AF65-F5344CB8AC3E}">
        <p14:creationId xmlns:p14="http://schemas.microsoft.com/office/powerpoint/2010/main" val="434428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086643" y="501313"/>
            <a:ext cx="10018713" cy="636361"/>
          </a:xfrm>
        </p:spPr>
        <p:txBody>
          <a:bodyPr>
            <a:normAutofit fontScale="90000"/>
          </a:bodyPr>
          <a:lstStyle/>
          <a:p>
            <a:r>
              <a:rPr lang="en-US" sz="4400" dirty="0"/>
              <a:t>Circuit with automated LED on (picture)</a:t>
            </a:r>
          </a:p>
        </p:txBody>
      </p:sp>
      <p:pic>
        <p:nvPicPr>
          <p:cNvPr id="5" name="Picture 4" descr="Light Sensitive LED ON">
            <a:extLst>
              <a:ext uri="{FF2B5EF4-FFF2-40B4-BE49-F238E27FC236}">
                <a16:creationId xmlns:a16="http://schemas.microsoft.com/office/drawing/2014/main" id="{E5FD2173-783E-453C-B870-E6DA975098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510643" y="478518"/>
            <a:ext cx="5170714" cy="6858000"/>
          </a:xfrm>
          <a:prstGeom prst="rect">
            <a:avLst/>
          </a:prstGeom>
        </p:spPr>
      </p:pic>
    </p:spTree>
    <p:extLst>
      <p:ext uri="{BB962C8B-B14F-4D97-AF65-F5344CB8AC3E}">
        <p14:creationId xmlns:p14="http://schemas.microsoft.com/office/powerpoint/2010/main" val="1162184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10247" y="168665"/>
            <a:ext cx="10018713" cy="792804"/>
          </a:xfrm>
        </p:spPr>
        <p:txBody>
          <a:bodyPr>
            <a:normAutofit/>
          </a:bodyPr>
          <a:lstStyle/>
          <a:p>
            <a:r>
              <a:rPr lang="en-US" sz="4400" dirty="0"/>
              <a:t>Arduino Code (screenshot)</a:t>
            </a:r>
          </a:p>
        </p:txBody>
      </p:sp>
      <p:pic>
        <p:nvPicPr>
          <p:cNvPr id="5" name="Picture 4" descr="Week 6 Arduino Code">
            <a:extLst>
              <a:ext uri="{FF2B5EF4-FFF2-40B4-BE49-F238E27FC236}">
                <a16:creationId xmlns:a16="http://schemas.microsoft.com/office/drawing/2014/main" id="{42A992F8-8EF9-402C-A18B-F88D94945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6030" y="961469"/>
            <a:ext cx="9890918" cy="5560926"/>
          </a:xfrm>
          <a:prstGeom prst="rect">
            <a:avLst/>
          </a:prstGeom>
        </p:spPr>
      </p:pic>
    </p:spTree>
    <p:extLst>
      <p:ext uri="{BB962C8B-B14F-4D97-AF65-F5344CB8AC3E}">
        <p14:creationId xmlns:p14="http://schemas.microsoft.com/office/powerpoint/2010/main" val="741499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88846" y="491247"/>
            <a:ext cx="10018713" cy="681989"/>
          </a:xfrm>
        </p:spPr>
        <p:txBody>
          <a:bodyPr>
            <a:normAutofit fontScale="90000"/>
          </a:bodyPr>
          <a:lstStyle/>
          <a:p>
            <a:r>
              <a:rPr lang="en-US" sz="4400" dirty="0"/>
              <a:t>Serial Monitor (screenshot)</a:t>
            </a:r>
          </a:p>
        </p:txBody>
      </p:sp>
      <p:pic>
        <p:nvPicPr>
          <p:cNvPr id="5" name="Picture 4" descr="Graphical user interface, text, application&#10;&#10;Description automatically generated">
            <a:extLst>
              <a:ext uri="{FF2B5EF4-FFF2-40B4-BE49-F238E27FC236}">
                <a16:creationId xmlns:a16="http://schemas.microsoft.com/office/drawing/2014/main" id="{1D144F82-1EEC-4138-9CFA-8C55658A5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030" y="1173236"/>
            <a:ext cx="6467939" cy="5358281"/>
          </a:xfrm>
          <a:prstGeom prst="rect">
            <a:avLst/>
          </a:prstGeom>
        </p:spPr>
      </p:pic>
    </p:spTree>
    <p:extLst>
      <p:ext uri="{BB962C8B-B14F-4D97-AF65-F5344CB8AC3E}">
        <p14:creationId xmlns:p14="http://schemas.microsoft.com/office/powerpoint/2010/main" val="2817996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2928401" y="1380068"/>
            <a:ext cx="8574622" cy="1388535"/>
          </a:xfrm>
        </p:spPr>
        <p:txBody>
          <a:bodyPr/>
          <a:lstStyle/>
          <a:p>
            <a:r>
              <a:rPr lang="en-US" b="1" i="1" dirty="0"/>
              <a:t>Module 6 Challenge</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2443656" y="2807723"/>
            <a:ext cx="9059368" cy="3573621"/>
          </a:xfrm>
        </p:spPr>
        <p:txBody>
          <a:bodyPr>
            <a:normAutofit/>
          </a:bodyPr>
          <a:lstStyle/>
          <a:p>
            <a:r>
              <a:rPr lang="en-US" i="1" dirty="0"/>
              <a:t>Adding DHT-11  and Water Level Sensor</a:t>
            </a:r>
          </a:p>
          <a:p>
            <a:r>
              <a:rPr lang="en-US" dirty="0">
                <a:hlinkClick r:id="rId2" action="ppaction://hlinksldjump"/>
              </a:rPr>
              <a:t>Module 6 ---- Page 23</a:t>
            </a:r>
            <a:endParaRPr lang="en-US" dirty="0"/>
          </a:p>
          <a:p>
            <a:r>
              <a:rPr lang="en-US" dirty="0">
                <a:hlinkClick r:id="rId3" action="ppaction://hlinksldjump"/>
              </a:rPr>
              <a:t>Circuit w/ Water Sensor &amp; DHT-11 Sensor ---- Page 29</a:t>
            </a:r>
            <a:endParaRPr lang="en-US" dirty="0"/>
          </a:p>
          <a:p>
            <a:r>
              <a:rPr lang="en-US" dirty="0">
                <a:hlinkClick r:id="rId4" action="ppaction://hlinksldjump"/>
              </a:rPr>
              <a:t>Arduino Code (Screenshot) ---- Page 30</a:t>
            </a:r>
            <a:endParaRPr lang="en-US" dirty="0"/>
          </a:p>
          <a:p>
            <a:r>
              <a:rPr lang="en-US" dirty="0">
                <a:hlinkClick r:id="rId5" action="ppaction://hlinksldjump"/>
              </a:rPr>
              <a:t>Serial Monitor(Screenshot) ---- Page 31</a:t>
            </a:r>
            <a:endParaRPr lang="en-US" dirty="0"/>
          </a:p>
          <a:p>
            <a:r>
              <a:rPr lang="en-US" dirty="0">
                <a:hlinkClick r:id="rId6" action="ppaction://hlinksldjump"/>
              </a:rPr>
              <a:t>Follow Up ---- Page 32</a:t>
            </a:r>
            <a:endParaRPr lang="en-US" dirty="0"/>
          </a:p>
        </p:txBody>
      </p:sp>
    </p:spTree>
    <p:extLst>
      <p:ext uri="{BB962C8B-B14F-4D97-AF65-F5344CB8AC3E}">
        <p14:creationId xmlns:p14="http://schemas.microsoft.com/office/powerpoint/2010/main" val="1770860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231392" y="685800"/>
            <a:ext cx="10266702" cy="701009"/>
          </a:xfrm>
        </p:spPr>
        <p:txBody>
          <a:bodyPr>
            <a:normAutofit fontScale="90000"/>
          </a:bodyPr>
          <a:lstStyle/>
          <a:p>
            <a:r>
              <a:rPr lang="en-US" sz="4400" dirty="0"/>
              <a:t>Circuit with Water Sensor and DHT-11 (picture)</a:t>
            </a:r>
          </a:p>
        </p:txBody>
      </p:sp>
      <p:pic>
        <p:nvPicPr>
          <p:cNvPr id="4" name="Picture 3" descr="A picture containing electronics&#10;&#10;Description automatically generated">
            <a:extLst>
              <a:ext uri="{FF2B5EF4-FFF2-40B4-BE49-F238E27FC236}">
                <a16:creationId xmlns:a16="http://schemas.microsoft.com/office/drawing/2014/main" id="{BCB0ADAB-300D-4B4A-BC50-DCBAFB8C6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459956" y="996284"/>
            <a:ext cx="5272087" cy="6053137"/>
          </a:xfrm>
          <a:prstGeom prst="rect">
            <a:avLst/>
          </a:prstGeom>
        </p:spPr>
      </p:pic>
    </p:spTree>
    <p:extLst>
      <p:ext uri="{BB962C8B-B14F-4D97-AF65-F5344CB8AC3E}">
        <p14:creationId xmlns:p14="http://schemas.microsoft.com/office/powerpoint/2010/main" val="2311179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9788" y="457200"/>
            <a:ext cx="9351134" cy="773723"/>
          </a:xfrm>
        </p:spPr>
        <p:txBody>
          <a:bodyPr>
            <a:normAutofit/>
          </a:bodyPr>
          <a:lstStyle/>
          <a:p>
            <a:r>
              <a:rPr lang="en-US" sz="4400" dirty="0"/>
              <a:t>Project Summary (Introduction)</a:t>
            </a:r>
          </a:p>
        </p:txBody>
      </p:sp>
      <p:sp>
        <p:nvSpPr>
          <p:cNvPr id="4" name="Picture Placeholder 3">
            <a:extLst>
              <a:ext uri="{FF2B5EF4-FFF2-40B4-BE49-F238E27FC236}">
                <a16:creationId xmlns:a16="http://schemas.microsoft.com/office/drawing/2014/main" id="{BF316A73-7927-4889-BD1A-DA05475C8097}"/>
              </a:ext>
            </a:extLst>
          </p:cNvPr>
          <p:cNvSpPr>
            <a:spLocks noGrp="1"/>
          </p:cNvSpPr>
          <p:nvPr>
            <p:ph type="pic" idx="1"/>
          </p:nvPr>
        </p:nvSpPr>
        <p:spPr>
          <a:xfrm>
            <a:off x="2189242" y="1230923"/>
            <a:ext cx="9162970" cy="4572000"/>
          </a:xfrm>
        </p:spPr>
      </p:sp>
      <p:sp>
        <p:nvSpPr>
          <p:cNvPr id="6" name="TextBox 5">
            <a:extLst>
              <a:ext uri="{FF2B5EF4-FFF2-40B4-BE49-F238E27FC236}">
                <a16:creationId xmlns:a16="http://schemas.microsoft.com/office/drawing/2014/main" id="{07879A98-974F-487A-A47B-D57741B46419}"/>
              </a:ext>
            </a:extLst>
          </p:cNvPr>
          <p:cNvSpPr txBox="1"/>
          <p:nvPr/>
        </p:nvSpPr>
        <p:spPr>
          <a:xfrm>
            <a:off x="2372139" y="1427921"/>
            <a:ext cx="8825948" cy="4401205"/>
          </a:xfrm>
          <a:prstGeom prst="rect">
            <a:avLst/>
          </a:prstGeom>
          <a:noFill/>
        </p:spPr>
        <p:txBody>
          <a:bodyPr wrap="square" rtlCol="0">
            <a:spAutoFit/>
          </a:bodyPr>
          <a:lstStyle/>
          <a:p>
            <a:r>
              <a:rPr lang="en-US" sz="2000" dirty="0"/>
              <a:t>In this project we created a smart home system that could be used as an active security system.  We learn to use the TinkerCAD website as well as the Arduino IDE and code.</a:t>
            </a:r>
          </a:p>
          <a:p>
            <a:endParaRPr lang="en-US" sz="2000" dirty="0"/>
          </a:p>
          <a:p>
            <a:r>
              <a:rPr lang="en-US" sz="2000" dirty="0"/>
              <a:t>We use the Arduino Mega 2560 along with other sensors to collect and use data, such as distance from the device using the ultrasonic sensor. If the sensor detects an object close enough it sounds the active buzzer and flashes the red LED. If the object blocks the light on the photosensor, the blue LED will turn on.</a:t>
            </a:r>
          </a:p>
          <a:p>
            <a:endParaRPr lang="en-US" sz="2000" dirty="0"/>
          </a:p>
          <a:p>
            <a:r>
              <a:rPr lang="en-US" sz="2000" dirty="0"/>
              <a:t>A list of components:</a:t>
            </a:r>
          </a:p>
          <a:p>
            <a:r>
              <a:rPr lang="en-US" sz="2000" dirty="0"/>
              <a:t>Arduino Mega 2560, Active Buzzer, several LEDs, Photoresistor, Sonic Distance Sensor, Water Level Sensor, Digital Humidity and Temperature Sensor (DHT-11), 10k  resistor, some wires, full rail breadboard (the red + &amp; blue - lines go full length and do not have a gap in the middle).  </a:t>
            </a:r>
          </a:p>
        </p:txBody>
      </p:sp>
    </p:spTree>
    <p:extLst>
      <p:ext uri="{BB962C8B-B14F-4D97-AF65-F5344CB8AC3E}">
        <p14:creationId xmlns:p14="http://schemas.microsoft.com/office/powerpoint/2010/main" val="2612308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10247" y="168665"/>
            <a:ext cx="10018713" cy="792804"/>
          </a:xfrm>
        </p:spPr>
        <p:txBody>
          <a:bodyPr>
            <a:normAutofit/>
          </a:bodyPr>
          <a:lstStyle/>
          <a:p>
            <a:r>
              <a:rPr lang="en-US" sz="4400" dirty="0"/>
              <a:t>Arduino Code (screenshot)</a:t>
            </a:r>
          </a:p>
        </p:txBody>
      </p:sp>
      <p:pic>
        <p:nvPicPr>
          <p:cNvPr id="5" name="Picture 4">
            <a:extLst>
              <a:ext uri="{FF2B5EF4-FFF2-40B4-BE49-F238E27FC236}">
                <a16:creationId xmlns:a16="http://schemas.microsoft.com/office/drawing/2014/main" id="{42A992F8-8EF9-402C-A18B-F88D94945DF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26030" y="961469"/>
            <a:ext cx="9890917" cy="5560926"/>
          </a:xfrm>
          <a:prstGeom prst="rect">
            <a:avLst/>
          </a:prstGeom>
        </p:spPr>
      </p:pic>
    </p:spTree>
    <p:extLst>
      <p:ext uri="{BB962C8B-B14F-4D97-AF65-F5344CB8AC3E}">
        <p14:creationId xmlns:p14="http://schemas.microsoft.com/office/powerpoint/2010/main" val="1719916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88846" y="491247"/>
            <a:ext cx="10018713" cy="681989"/>
          </a:xfrm>
        </p:spPr>
        <p:txBody>
          <a:bodyPr>
            <a:normAutofit fontScale="90000"/>
          </a:bodyPr>
          <a:lstStyle/>
          <a:p>
            <a:r>
              <a:rPr lang="en-US" sz="4400" dirty="0"/>
              <a:t>Serial Monitor (screenshot)</a:t>
            </a:r>
          </a:p>
        </p:txBody>
      </p:sp>
      <p:pic>
        <p:nvPicPr>
          <p:cNvPr id="5" name="Picture 4">
            <a:extLst>
              <a:ext uri="{FF2B5EF4-FFF2-40B4-BE49-F238E27FC236}">
                <a16:creationId xmlns:a16="http://schemas.microsoft.com/office/drawing/2014/main" id="{1D144F82-1EEC-4138-9CFA-8C55658A55C6}"/>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2776384" y="1173236"/>
            <a:ext cx="6639231" cy="5492667"/>
          </a:xfrm>
          <a:prstGeom prst="rect">
            <a:avLst/>
          </a:prstGeom>
        </p:spPr>
      </p:pic>
    </p:spTree>
    <p:extLst>
      <p:ext uri="{BB962C8B-B14F-4D97-AF65-F5344CB8AC3E}">
        <p14:creationId xmlns:p14="http://schemas.microsoft.com/office/powerpoint/2010/main" val="3292957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2928401" y="1380068"/>
            <a:ext cx="8574622" cy="1388535"/>
          </a:xfrm>
        </p:spPr>
        <p:txBody>
          <a:bodyPr/>
          <a:lstStyle/>
          <a:p>
            <a:r>
              <a:rPr lang="en-US" b="1" i="1" dirty="0"/>
              <a:t>Follow up</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2443656" y="2807723"/>
            <a:ext cx="9059368" cy="3573621"/>
          </a:xfrm>
        </p:spPr>
        <p:txBody>
          <a:bodyPr>
            <a:normAutofit/>
          </a:bodyPr>
          <a:lstStyle/>
          <a:p>
            <a:r>
              <a:rPr lang="en-US" dirty="0">
                <a:hlinkClick r:id="rId2" action="ppaction://hlinksldjump"/>
              </a:rPr>
              <a:t>Module 6 Challenge ---- Page 28</a:t>
            </a:r>
            <a:endParaRPr lang="en-US" dirty="0"/>
          </a:p>
          <a:p>
            <a:r>
              <a:rPr lang="en-US" dirty="0">
                <a:hlinkClick r:id="rId3" action="ppaction://hlinksldjump"/>
              </a:rPr>
              <a:t>Project Challenges ---- Page 33</a:t>
            </a:r>
            <a:endParaRPr lang="en-US" dirty="0"/>
          </a:p>
          <a:p>
            <a:r>
              <a:rPr lang="en-US" dirty="0">
                <a:hlinkClick r:id="rId4" action="ppaction://hlinksldjump"/>
              </a:rPr>
              <a:t>Skills ---- Page 34</a:t>
            </a:r>
            <a:endParaRPr lang="en-US" dirty="0"/>
          </a:p>
          <a:p>
            <a:r>
              <a:rPr lang="en-US" dirty="0">
                <a:hlinkClick r:id="rId5" action="ppaction://hlinksldjump"/>
              </a:rPr>
              <a:t>Conclusion ---- Page 35</a:t>
            </a:r>
            <a:endParaRPr lang="en-US" dirty="0"/>
          </a:p>
          <a:p>
            <a:endParaRPr lang="en-US" dirty="0"/>
          </a:p>
        </p:txBody>
      </p:sp>
    </p:spTree>
    <p:extLst>
      <p:ext uri="{BB962C8B-B14F-4D97-AF65-F5344CB8AC3E}">
        <p14:creationId xmlns:p14="http://schemas.microsoft.com/office/powerpoint/2010/main" val="1447471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2928401" y="1380068"/>
            <a:ext cx="8574622" cy="1388535"/>
          </a:xfrm>
        </p:spPr>
        <p:txBody>
          <a:bodyPr/>
          <a:lstStyle/>
          <a:p>
            <a:r>
              <a:rPr lang="en-US" b="1" i="1" dirty="0"/>
              <a:t>Project Challenges</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3852152" y="2807723"/>
            <a:ext cx="7650871" cy="3573621"/>
          </a:xfrm>
        </p:spPr>
        <p:txBody>
          <a:bodyPr>
            <a:normAutofit/>
          </a:bodyPr>
          <a:lstStyle/>
          <a:p>
            <a:r>
              <a:rPr lang="en-US" b="1" dirty="0"/>
              <a:t>I challenged myself to make my project as comprehensible as I could. Keep all my wires together in sets and my footprint small.</a:t>
            </a:r>
          </a:p>
          <a:p>
            <a:r>
              <a:rPr lang="en-US" b="1" dirty="0"/>
              <a:t>I was able to complete my project, as well as the end of class challenge, with no issues of errors.</a:t>
            </a:r>
          </a:p>
          <a:p>
            <a:r>
              <a:rPr lang="en-US" b="1" dirty="0"/>
              <a:t>The only technical issue I ran into during this project was the photoresistor sensitivity. Once I figured out how to adjust it’s sensitivity, I was able to correct the setting and make the project function as designed. </a:t>
            </a:r>
          </a:p>
          <a:p>
            <a:endParaRPr lang="en-US" b="1" dirty="0"/>
          </a:p>
        </p:txBody>
      </p:sp>
    </p:spTree>
    <p:extLst>
      <p:ext uri="{BB962C8B-B14F-4D97-AF65-F5344CB8AC3E}">
        <p14:creationId xmlns:p14="http://schemas.microsoft.com/office/powerpoint/2010/main" val="3544525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2928401" y="1380068"/>
            <a:ext cx="8574622" cy="1388535"/>
          </a:xfrm>
        </p:spPr>
        <p:txBody>
          <a:bodyPr/>
          <a:lstStyle/>
          <a:p>
            <a:r>
              <a:rPr lang="en-US" b="1" i="1" dirty="0"/>
              <a:t>Skills</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2443656" y="2807723"/>
            <a:ext cx="9059368" cy="3573621"/>
          </a:xfrm>
        </p:spPr>
        <p:txBody>
          <a:bodyPr>
            <a:normAutofit/>
          </a:bodyPr>
          <a:lstStyle/>
          <a:p>
            <a:r>
              <a:rPr lang="en-US" dirty="0"/>
              <a:t>Skills that I believe I gained from this project are</a:t>
            </a:r>
          </a:p>
          <a:p>
            <a:endParaRPr lang="en-US" dirty="0"/>
          </a:p>
          <a:p>
            <a:r>
              <a:rPr lang="en-US" dirty="0"/>
              <a:t>Confidence in my abilities to create prototypes with Arduino.</a:t>
            </a:r>
          </a:p>
          <a:p>
            <a:r>
              <a:rPr lang="en-US" dirty="0"/>
              <a:t>Understanding of prototypes and IOT devices and their applications.</a:t>
            </a:r>
          </a:p>
          <a:p>
            <a:r>
              <a:rPr lang="en-US" dirty="0"/>
              <a:t>Basic programming skills.</a:t>
            </a:r>
          </a:p>
          <a:p>
            <a:r>
              <a:rPr lang="en-US" dirty="0"/>
              <a:t>IOT Device Design.</a:t>
            </a:r>
          </a:p>
          <a:p>
            <a:endParaRPr lang="en-US" dirty="0"/>
          </a:p>
        </p:txBody>
      </p:sp>
    </p:spTree>
    <p:extLst>
      <p:ext uri="{BB962C8B-B14F-4D97-AF65-F5344CB8AC3E}">
        <p14:creationId xmlns:p14="http://schemas.microsoft.com/office/powerpoint/2010/main" val="701017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2928401" y="1380068"/>
            <a:ext cx="8574622" cy="1388535"/>
          </a:xfrm>
        </p:spPr>
        <p:txBody>
          <a:bodyPr/>
          <a:lstStyle/>
          <a:p>
            <a:r>
              <a:rPr lang="en-US" b="1" i="1" dirty="0"/>
              <a:t>Conclusion</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4664765" y="2807723"/>
            <a:ext cx="6838259" cy="3573621"/>
          </a:xfrm>
        </p:spPr>
        <p:txBody>
          <a:bodyPr>
            <a:normAutofit/>
          </a:bodyPr>
          <a:lstStyle/>
          <a:p>
            <a:r>
              <a:rPr lang="en-US" dirty="0"/>
              <a:t>Thank you for looking at my project. </a:t>
            </a:r>
          </a:p>
          <a:p>
            <a:r>
              <a:rPr lang="en-US" dirty="0"/>
              <a:t>This is my first Arduino project but not the last.</a:t>
            </a:r>
          </a:p>
          <a:p>
            <a:r>
              <a:rPr lang="en-US" dirty="0"/>
              <a:t>I learned how to use a lot of sensors as well as programming the Arduino Mega 2560 through the Arduino IDE. </a:t>
            </a:r>
          </a:p>
          <a:p>
            <a:endParaRPr lang="en-US" dirty="0"/>
          </a:p>
          <a:p>
            <a:r>
              <a:rPr lang="en-US" dirty="0"/>
              <a:t>I think including a LED screen to display the humidity and temperature, as well as other data, to be used in conjunction with the current project would be an awesome addition. </a:t>
            </a:r>
          </a:p>
        </p:txBody>
      </p:sp>
    </p:spTree>
    <p:extLst>
      <p:ext uri="{BB962C8B-B14F-4D97-AF65-F5344CB8AC3E}">
        <p14:creationId xmlns:p14="http://schemas.microsoft.com/office/powerpoint/2010/main" val="2642532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2928401" y="1380068"/>
            <a:ext cx="8574622" cy="1388535"/>
          </a:xfrm>
        </p:spPr>
        <p:txBody>
          <a:bodyPr/>
          <a:lstStyle/>
          <a:p>
            <a:r>
              <a:rPr lang="en-US" b="1" i="1" dirty="0"/>
              <a:t>Module 2</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4515378" y="2807724"/>
            <a:ext cx="6987645" cy="3198938"/>
          </a:xfrm>
        </p:spPr>
        <p:txBody>
          <a:bodyPr>
            <a:normAutofit/>
          </a:bodyPr>
          <a:lstStyle/>
          <a:p>
            <a:r>
              <a:rPr lang="en-US" i="1" dirty="0"/>
              <a:t>TinkerCAD Project Simulation</a:t>
            </a:r>
          </a:p>
          <a:p>
            <a:r>
              <a:rPr lang="en-US" dirty="0">
                <a:hlinkClick r:id="rId2" action="ppaction://hlinksldjump"/>
              </a:rPr>
              <a:t>Project Summary ---- Page 3</a:t>
            </a:r>
            <a:endParaRPr lang="en-US" dirty="0">
              <a:hlinkClick r:id="rId3" action="ppaction://hlinksldjump"/>
            </a:endParaRPr>
          </a:p>
          <a:p>
            <a:r>
              <a:rPr lang="en-US" dirty="0">
                <a:hlinkClick r:id="rId3" action="ppaction://hlinksldjump"/>
              </a:rPr>
              <a:t>TinkerCAD Circuit Simulation (Screenshot) ---- Page 5 </a:t>
            </a:r>
            <a:endParaRPr lang="en-US" dirty="0"/>
          </a:p>
          <a:p>
            <a:r>
              <a:rPr lang="en-US" dirty="0">
                <a:hlinkClick r:id="rId4" action="ppaction://hlinksldjump"/>
              </a:rPr>
              <a:t>Project Code for TinkerCAD Simulation ---- Page 6</a:t>
            </a:r>
            <a:endParaRPr lang="en-US" dirty="0"/>
          </a:p>
          <a:p>
            <a:r>
              <a:rPr lang="en-US" dirty="0">
                <a:hlinkClick r:id="rId5" action="ppaction://hlinksldjump"/>
              </a:rPr>
              <a:t>Module 3 ---- Page 7</a:t>
            </a:r>
            <a:endParaRPr lang="en-US" dirty="0"/>
          </a:p>
          <a:p>
            <a:endParaRPr lang="en-US" dirty="0"/>
          </a:p>
        </p:txBody>
      </p:sp>
    </p:spTree>
    <p:extLst>
      <p:ext uri="{BB962C8B-B14F-4D97-AF65-F5344CB8AC3E}">
        <p14:creationId xmlns:p14="http://schemas.microsoft.com/office/powerpoint/2010/main" val="2621365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9786" y="457200"/>
            <a:ext cx="10623343" cy="773723"/>
          </a:xfrm>
        </p:spPr>
        <p:txBody>
          <a:bodyPr>
            <a:normAutofit/>
          </a:bodyPr>
          <a:lstStyle/>
          <a:p>
            <a:r>
              <a:rPr lang="en-US" sz="4400" dirty="0"/>
              <a:t>TinkerCAD Simulation (Screenshot)</a:t>
            </a:r>
          </a:p>
        </p:txBody>
      </p:sp>
      <p:pic>
        <p:nvPicPr>
          <p:cNvPr id="11" name="Picture Placeholder 10">
            <a:extLst>
              <a:ext uri="{FF2B5EF4-FFF2-40B4-BE49-F238E27FC236}">
                <a16:creationId xmlns:a16="http://schemas.microsoft.com/office/drawing/2014/main" id="{AC10719F-F779-4B01-88B4-824772B507A0}"/>
              </a:ext>
            </a:extLst>
          </p:cNvPr>
          <p:cNvPicPr>
            <a:picLocks noGrp="1" noChangeAspect="1"/>
          </p:cNvPicPr>
          <p:nvPr>
            <p:ph type="pic" idx="1"/>
          </p:nvPr>
        </p:nvPicPr>
        <p:blipFill rotWithShape="1">
          <a:blip r:embed="rId2"/>
          <a:stretch/>
        </p:blipFill>
        <p:spPr>
          <a:xfrm>
            <a:off x="2947548" y="1230923"/>
            <a:ext cx="6296904" cy="5153744"/>
          </a:xfrm>
        </p:spPr>
      </p:pic>
    </p:spTree>
    <p:extLst>
      <p:ext uri="{BB962C8B-B14F-4D97-AF65-F5344CB8AC3E}">
        <p14:creationId xmlns:p14="http://schemas.microsoft.com/office/powerpoint/2010/main" val="4025779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507445" y="507106"/>
            <a:ext cx="4343400" cy="773723"/>
          </a:xfrm>
        </p:spPr>
        <p:txBody>
          <a:bodyPr>
            <a:normAutofit fontScale="90000"/>
          </a:bodyPr>
          <a:lstStyle/>
          <a:p>
            <a:r>
              <a:rPr lang="en-US" sz="4400" dirty="0"/>
              <a:t>Code (screenshot)</a:t>
            </a:r>
          </a:p>
        </p:txBody>
      </p:sp>
      <p:pic>
        <p:nvPicPr>
          <p:cNvPr id="4" name="Picture Placeholder 3">
            <a:extLst>
              <a:ext uri="{FF2B5EF4-FFF2-40B4-BE49-F238E27FC236}">
                <a16:creationId xmlns:a16="http://schemas.microsoft.com/office/drawing/2014/main" id="{771DDD21-4A2D-490F-B6D6-617B0AF4D7C3}"/>
              </a:ext>
            </a:extLst>
          </p:cNvPr>
          <p:cNvPicPr>
            <a:picLocks noGrp="1" noChangeAspect="1"/>
          </p:cNvPicPr>
          <p:nvPr>
            <p:ph type="pic" idx="1"/>
          </p:nvPr>
        </p:nvPicPr>
        <p:blipFill rotWithShape="1">
          <a:blip r:embed="rId2"/>
          <a:stretch/>
        </p:blipFill>
        <p:spPr>
          <a:xfrm>
            <a:off x="2192564" y="1434123"/>
            <a:ext cx="9363922" cy="4572000"/>
          </a:xfrm>
        </p:spPr>
      </p:pic>
    </p:spTree>
    <p:extLst>
      <p:ext uri="{BB962C8B-B14F-4D97-AF65-F5344CB8AC3E}">
        <p14:creationId xmlns:p14="http://schemas.microsoft.com/office/powerpoint/2010/main" val="1857308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2928401" y="1380068"/>
            <a:ext cx="8574622" cy="1388535"/>
          </a:xfrm>
        </p:spPr>
        <p:txBody>
          <a:bodyPr/>
          <a:lstStyle/>
          <a:p>
            <a:r>
              <a:rPr lang="en-US" b="1" i="1" dirty="0"/>
              <a:t>Module 3</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4515378" y="2807724"/>
            <a:ext cx="6987645" cy="3198938"/>
          </a:xfrm>
        </p:spPr>
        <p:txBody>
          <a:bodyPr>
            <a:normAutofit lnSpcReduction="10000"/>
          </a:bodyPr>
          <a:lstStyle/>
          <a:p>
            <a:r>
              <a:rPr lang="en-US" i="1" dirty="0"/>
              <a:t>Inventory of Parts, Circuit Building, and Displaying Messages</a:t>
            </a:r>
          </a:p>
          <a:p>
            <a:r>
              <a:rPr lang="en-US" dirty="0">
                <a:hlinkClick r:id="rId2" action="ppaction://hlinksldjump"/>
              </a:rPr>
              <a:t>Module 2 ---- Page 4 </a:t>
            </a:r>
            <a:endParaRPr lang="en-US" dirty="0"/>
          </a:p>
          <a:p>
            <a:r>
              <a:rPr lang="en-US" dirty="0">
                <a:hlinkClick r:id="rId3" action="ppaction://hlinksldjump"/>
              </a:rPr>
              <a:t>IOT Kit Inventory ---- Page 8</a:t>
            </a:r>
            <a:endParaRPr lang="en-US" dirty="0"/>
          </a:p>
          <a:p>
            <a:r>
              <a:rPr lang="en-US" dirty="0">
                <a:hlinkClick r:id="rId4" action="ppaction://hlinksldjump"/>
              </a:rPr>
              <a:t>Project Component Inventory ---- Page 9</a:t>
            </a:r>
            <a:endParaRPr lang="en-US" dirty="0"/>
          </a:p>
          <a:p>
            <a:r>
              <a:rPr lang="en-US" dirty="0">
                <a:hlinkClick r:id="rId5" action="ppaction://hlinksldjump"/>
              </a:rPr>
              <a:t>Circuit With Red LED On ---- Page 10</a:t>
            </a:r>
            <a:endParaRPr lang="en-US" dirty="0"/>
          </a:p>
          <a:p>
            <a:r>
              <a:rPr lang="en-US" dirty="0">
                <a:hlinkClick r:id="rId6" action="ppaction://hlinksldjump"/>
              </a:rPr>
              <a:t>Screenshot of Serial Monitor ---- Page 11</a:t>
            </a:r>
            <a:endParaRPr lang="en-US" dirty="0"/>
          </a:p>
          <a:p>
            <a:r>
              <a:rPr lang="en-US" dirty="0">
                <a:hlinkClick r:id="rId7" action="ppaction://hlinksldjump"/>
              </a:rPr>
              <a:t>Module 4 ---- Page 12  </a:t>
            </a:r>
            <a:endParaRPr lang="en-US" dirty="0"/>
          </a:p>
          <a:p>
            <a:endParaRPr lang="en-US" dirty="0"/>
          </a:p>
        </p:txBody>
      </p:sp>
    </p:spTree>
    <p:extLst>
      <p:ext uri="{BB962C8B-B14F-4D97-AF65-F5344CB8AC3E}">
        <p14:creationId xmlns:p14="http://schemas.microsoft.com/office/powerpoint/2010/main" val="1889122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333639" y="526147"/>
            <a:ext cx="10018713" cy="612774"/>
          </a:xfrm>
        </p:spPr>
        <p:txBody>
          <a:bodyPr>
            <a:normAutofit fontScale="90000"/>
          </a:bodyPr>
          <a:lstStyle/>
          <a:p>
            <a:r>
              <a:rPr lang="en-US" sz="4400" dirty="0"/>
              <a:t>Inventory of IoT Kit (picture)</a:t>
            </a:r>
          </a:p>
        </p:txBody>
      </p:sp>
      <p:sp>
        <p:nvSpPr>
          <p:cNvPr id="4" name="Content Placeholder 3">
            <a:extLst>
              <a:ext uri="{FF2B5EF4-FFF2-40B4-BE49-F238E27FC236}">
                <a16:creationId xmlns:a16="http://schemas.microsoft.com/office/drawing/2014/main" id="{B50D409F-7514-4FB7-9A84-69224041D384}"/>
              </a:ext>
            </a:extLst>
          </p:cNvPr>
          <p:cNvSpPr>
            <a:spLocks noGrp="1"/>
          </p:cNvSpPr>
          <p:nvPr>
            <p:ph sz="half" idx="1"/>
          </p:nvPr>
        </p:nvSpPr>
        <p:spPr>
          <a:xfrm>
            <a:off x="1415716" y="1415579"/>
            <a:ext cx="2448697" cy="4351338"/>
          </a:xfrm>
        </p:spPr>
        <p:txBody>
          <a:bodyPr>
            <a:normAutofit/>
          </a:bodyPr>
          <a:lstStyle/>
          <a:p>
            <a:pPr>
              <a:lnSpc>
                <a:spcPct val="150000"/>
              </a:lnSpc>
            </a:pPr>
            <a:r>
              <a:rPr lang="en-US" sz="1800" dirty="0"/>
              <a:t>UCTRONICS Kit</a:t>
            </a:r>
          </a:p>
          <a:p>
            <a:pPr>
              <a:lnSpc>
                <a:spcPct val="150000"/>
              </a:lnSpc>
            </a:pPr>
            <a:r>
              <a:rPr lang="en-US" sz="1800" dirty="0"/>
              <a:t>ESP32 (2) </a:t>
            </a:r>
          </a:p>
          <a:p>
            <a:pPr>
              <a:lnSpc>
                <a:spcPct val="150000"/>
              </a:lnSpc>
            </a:pPr>
            <a:r>
              <a:rPr lang="en-US" sz="1800" dirty="0"/>
              <a:t>LCD Modules (2)</a:t>
            </a:r>
          </a:p>
          <a:p>
            <a:pPr>
              <a:lnSpc>
                <a:spcPct val="150000"/>
              </a:lnSpc>
            </a:pPr>
            <a:r>
              <a:rPr lang="en-US" sz="1800" dirty="0">
                <a:latin typeface="Calibri" panose="020F0502020204030204" pitchFamily="34" charset="0"/>
              </a:rPr>
              <a:t>Breadboards (3) </a:t>
            </a:r>
          </a:p>
          <a:p>
            <a:pPr>
              <a:lnSpc>
                <a:spcPct val="150000"/>
              </a:lnSpc>
            </a:pPr>
            <a:r>
              <a:rPr lang="en-US" sz="1800" dirty="0">
                <a:latin typeface="Calibri" panose="020F0502020204030204" pitchFamily="34" charset="0"/>
              </a:rPr>
              <a:t>Mini Router  </a:t>
            </a:r>
          </a:p>
          <a:p>
            <a:pPr>
              <a:lnSpc>
                <a:spcPct val="150000"/>
              </a:lnSpc>
            </a:pPr>
            <a:r>
              <a:rPr lang="en-US" sz="1800" dirty="0">
                <a:latin typeface="Calibri" panose="020F0502020204030204" pitchFamily="34" charset="0"/>
              </a:rPr>
              <a:t>Patch Cable  </a:t>
            </a:r>
          </a:p>
          <a:p>
            <a:pPr>
              <a:lnSpc>
                <a:spcPct val="150000"/>
              </a:lnSpc>
            </a:pPr>
            <a:r>
              <a:rPr lang="en-US" sz="1800" dirty="0">
                <a:latin typeface="Calibri" panose="020F0502020204030204" pitchFamily="34" charset="0"/>
              </a:rPr>
              <a:t>Digital Multi Meter </a:t>
            </a:r>
          </a:p>
          <a:p>
            <a:pPr>
              <a:lnSpc>
                <a:spcPct val="150000"/>
              </a:lnSpc>
            </a:pPr>
            <a:r>
              <a:rPr lang="en-US" sz="1800" dirty="0">
                <a:latin typeface="Calibri" panose="020F0502020204030204" pitchFamily="34" charset="0"/>
              </a:rPr>
              <a:t>USB to Micro USB (2)</a:t>
            </a:r>
            <a:endParaRPr lang="en-US" sz="1800" dirty="0"/>
          </a:p>
        </p:txBody>
      </p:sp>
      <p:pic>
        <p:nvPicPr>
          <p:cNvPr id="6" name="Picture 5" descr="IoT Kit">
            <a:extLst>
              <a:ext uri="{FF2B5EF4-FFF2-40B4-BE49-F238E27FC236}">
                <a16:creationId xmlns:a16="http://schemas.microsoft.com/office/drawing/2014/main" id="{74263495-2881-4B23-B5E5-8626A97AEF8C}"/>
              </a:ext>
            </a:extLst>
          </p:cNvPr>
          <p:cNvPicPr>
            <a:picLocks noChangeAspect="1"/>
          </p:cNvPicPr>
          <p:nvPr/>
        </p:nvPicPr>
        <p:blipFill rotWithShape="1">
          <a:blip r:embed="rId2">
            <a:extLst>
              <a:ext uri="{28A0092B-C50C-407E-A947-70E740481C1C}">
                <a14:useLocalDpi xmlns:a14="http://schemas.microsoft.com/office/drawing/2010/main" val="0"/>
              </a:ext>
            </a:extLst>
          </a:blip>
          <a:srcRect l="16725" t="3864" r="8954" b="8515"/>
          <a:stretch/>
        </p:blipFill>
        <p:spPr>
          <a:xfrm rot="16200000">
            <a:off x="5314301" y="-310966"/>
            <a:ext cx="5033752" cy="7933528"/>
          </a:xfrm>
          <a:prstGeom prst="rect">
            <a:avLst/>
          </a:prstGeom>
        </p:spPr>
      </p:pic>
    </p:spTree>
    <p:extLst>
      <p:ext uri="{BB962C8B-B14F-4D97-AF65-F5344CB8AC3E}">
        <p14:creationId xmlns:p14="http://schemas.microsoft.com/office/powerpoint/2010/main" val="2990449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552472" y="712585"/>
            <a:ext cx="10018713" cy="57563"/>
          </a:xfrm>
        </p:spPr>
        <p:txBody>
          <a:bodyPr>
            <a:normAutofit fontScale="90000"/>
          </a:bodyPr>
          <a:lstStyle/>
          <a:p>
            <a:r>
              <a:rPr lang="en-US" sz="4400" dirty="0"/>
              <a:t>Organization of Project Components (picture)</a:t>
            </a:r>
          </a:p>
        </p:txBody>
      </p:sp>
      <p:sp>
        <p:nvSpPr>
          <p:cNvPr id="4" name="Content Placeholder 3">
            <a:extLst>
              <a:ext uri="{FF2B5EF4-FFF2-40B4-BE49-F238E27FC236}">
                <a16:creationId xmlns:a16="http://schemas.microsoft.com/office/drawing/2014/main" id="{19437887-54FE-4243-91D3-38DEA81FA602}"/>
              </a:ext>
            </a:extLst>
          </p:cNvPr>
          <p:cNvSpPr>
            <a:spLocks noGrp="1"/>
          </p:cNvSpPr>
          <p:nvPr>
            <p:ph sz="half" idx="1"/>
          </p:nvPr>
        </p:nvSpPr>
        <p:spPr>
          <a:xfrm>
            <a:off x="1644645" y="1663450"/>
            <a:ext cx="2312773" cy="4351338"/>
          </a:xfrm>
        </p:spPr>
        <p:txBody>
          <a:bodyPr>
            <a:normAutofit fontScale="92500" lnSpcReduction="20000"/>
          </a:bodyPr>
          <a:lstStyle/>
          <a:p>
            <a:pPr>
              <a:lnSpc>
                <a:spcPct val="150000"/>
              </a:lnSpc>
            </a:pPr>
            <a:r>
              <a:rPr lang="en-US" dirty="0"/>
              <a:t>Arduino Mega 2560</a:t>
            </a:r>
          </a:p>
          <a:p>
            <a:pPr>
              <a:lnSpc>
                <a:spcPct val="150000"/>
              </a:lnSpc>
            </a:pPr>
            <a:r>
              <a:rPr lang="en-US" dirty="0"/>
              <a:t>Breadboard</a:t>
            </a:r>
          </a:p>
          <a:p>
            <a:pPr>
              <a:lnSpc>
                <a:spcPct val="150000"/>
              </a:lnSpc>
            </a:pPr>
            <a:r>
              <a:rPr lang="en-US" dirty="0"/>
              <a:t>Resistor 10k</a:t>
            </a:r>
            <a:r>
              <a:rPr lang="el-GR" dirty="0"/>
              <a:t>Ω</a:t>
            </a:r>
            <a:endParaRPr lang="en-US" dirty="0"/>
          </a:p>
          <a:p>
            <a:pPr>
              <a:lnSpc>
                <a:spcPct val="150000"/>
              </a:lnSpc>
            </a:pPr>
            <a:r>
              <a:rPr lang="en-US" dirty="0"/>
              <a:t>LEDs</a:t>
            </a:r>
          </a:p>
          <a:p>
            <a:pPr>
              <a:lnSpc>
                <a:spcPct val="150000"/>
              </a:lnSpc>
            </a:pPr>
            <a:r>
              <a:rPr lang="en-US" dirty="0"/>
              <a:t>Ultrasonic Sensor </a:t>
            </a:r>
          </a:p>
          <a:p>
            <a:pPr>
              <a:lnSpc>
                <a:spcPct val="150000"/>
              </a:lnSpc>
            </a:pPr>
            <a:r>
              <a:rPr lang="en-US" dirty="0"/>
              <a:t>Active Buzzer</a:t>
            </a:r>
          </a:p>
          <a:p>
            <a:pPr>
              <a:lnSpc>
                <a:spcPct val="150000"/>
              </a:lnSpc>
            </a:pPr>
            <a:r>
              <a:rPr lang="en-US" dirty="0"/>
              <a:t>Photoresistor</a:t>
            </a:r>
          </a:p>
          <a:p>
            <a:pPr>
              <a:lnSpc>
                <a:spcPct val="150000"/>
              </a:lnSpc>
            </a:pPr>
            <a:r>
              <a:rPr lang="en-US" dirty="0"/>
              <a:t>Wires</a:t>
            </a:r>
          </a:p>
          <a:p>
            <a:pPr>
              <a:lnSpc>
                <a:spcPct val="150000"/>
              </a:lnSpc>
            </a:pPr>
            <a:r>
              <a:rPr lang="en-US" dirty="0"/>
              <a:t>USB Type B cable</a:t>
            </a:r>
          </a:p>
          <a:p>
            <a:endParaRPr lang="en-US" dirty="0"/>
          </a:p>
        </p:txBody>
      </p:sp>
      <p:pic>
        <p:nvPicPr>
          <p:cNvPr id="6" name="Picture 5" descr="Project Components">
            <a:extLst>
              <a:ext uri="{FF2B5EF4-FFF2-40B4-BE49-F238E27FC236}">
                <a16:creationId xmlns:a16="http://schemas.microsoft.com/office/drawing/2014/main" id="{5D9DB13B-E456-4102-9FB0-0C028302E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113006" y="575180"/>
            <a:ext cx="5130105" cy="6858000"/>
          </a:xfrm>
          <a:prstGeom prst="rect">
            <a:avLst/>
          </a:prstGeom>
        </p:spPr>
      </p:pic>
    </p:spTree>
    <p:extLst>
      <p:ext uri="{BB962C8B-B14F-4D97-AF65-F5344CB8AC3E}">
        <p14:creationId xmlns:p14="http://schemas.microsoft.com/office/powerpoint/2010/main" val="13992458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
  <TotalTime>7260</TotalTime>
  <Words>1007</Words>
  <Application>Microsoft Office PowerPoint</Application>
  <PresentationFormat>Widescreen</PresentationFormat>
  <Paragraphs>127</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Corbel</vt:lpstr>
      <vt:lpstr>Parallax</vt:lpstr>
      <vt:lpstr>CEIS101 Smart Home Security System</vt:lpstr>
      <vt:lpstr>Contents</vt:lpstr>
      <vt:lpstr>Project Summary (Introduction)</vt:lpstr>
      <vt:lpstr>Module 2</vt:lpstr>
      <vt:lpstr>TinkerCAD Simulation (Screenshot)</vt:lpstr>
      <vt:lpstr>Code (screenshot)</vt:lpstr>
      <vt:lpstr>Module 3</vt:lpstr>
      <vt:lpstr>Inventory of IoT Kit (picture)</vt:lpstr>
      <vt:lpstr>Organization of Project Components (picture)</vt:lpstr>
      <vt:lpstr>Circuit with red LED on (picture)</vt:lpstr>
      <vt:lpstr>Serial Monitor (screenshot)</vt:lpstr>
      <vt:lpstr>Module 4</vt:lpstr>
      <vt:lpstr>Circuit of door closed with Green LED ON (picture)</vt:lpstr>
      <vt:lpstr>Circuit of door open with Green LED OFF (picture)</vt:lpstr>
      <vt:lpstr>Arduino Code (screenshot)</vt:lpstr>
      <vt:lpstr>Serial Monitor (screenshot)</vt:lpstr>
      <vt:lpstr>Module 5</vt:lpstr>
      <vt:lpstr>Circuit with green LED on (picture)</vt:lpstr>
      <vt:lpstr>Circuit with yellow LED on (picture)</vt:lpstr>
      <vt:lpstr>Circuit with red LED on (picture)</vt:lpstr>
      <vt:lpstr>Arduino Code (screenshot)</vt:lpstr>
      <vt:lpstr>Plot of data (graph from Excel)</vt:lpstr>
      <vt:lpstr>Module 6</vt:lpstr>
      <vt:lpstr>Circuit with automated LED off (picture)</vt:lpstr>
      <vt:lpstr>Circuit with automated LED on (picture)</vt:lpstr>
      <vt:lpstr>Arduino Code (screenshot)</vt:lpstr>
      <vt:lpstr>Serial Monitor (screenshot)</vt:lpstr>
      <vt:lpstr>Module 6 Challenge</vt:lpstr>
      <vt:lpstr>Circuit with Water Sensor and DHT-11 (picture)</vt:lpstr>
      <vt:lpstr>Arduino Code (screenshot)</vt:lpstr>
      <vt:lpstr>Serial Monitor (screenshot)</vt:lpstr>
      <vt:lpstr>Follow up</vt:lpstr>
      <vt:lpstr>Project Challenges</vt:lpstr>
      <vt:lpstr>Skills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CEIS101 Home Security System</dc:title>
  <dc:creator>n a</dc:creator>
  <cp:lastModifiedBy>n a</cp:lastModifiedBy>
  <cp:revision>3</cp:revision>
  <dcterms:created xsi:type="dcterms:W3CDTF">2022-04-18T00:33:37Z</dcterms:created>
  <dcterms:modified xsi:type="dcterms:W3CDTF">2022-04-23T19:47:32Z</dcterms:modified>
</cp:coreProperties>
</file>